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76" r:id="rId5"/>
    <p:sldId id="267" r:id="rId6"/>
    <p:sldId id="277" r:id="rId7"/>
    <p:sldId id="259" r:id="rId8"/>
    <p:sldId id="268" r:id="rId9"/>
    <p:sldId id="278" r:id="rId10"/>
    <p:sldId id="260" r:id="rId11"/>
    <p:sldId id="269" r:id="rId12"/>
    <p:sldId id="261" r:id="rId13"/>
    <p:sldId id="279" r:id="rId14"/>
    <p:sldId id="263" r:id="rId15"/>
    <p:sldId id="270" r:id="rId16"/>
    <p:sldId id="271" r:id="rId17"/>
    <p:sldId id="272" r:id="rId18"/>
    <p:sldId id="280" r:id="rId19"/>
    <p:sldId id="273" r:id="rId20"/>
    <p:sldId id="274" r:id="rId21"/>
    <p:sldId id="282" r:id="rId22"/>
    <p:sldId id="275"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768"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fr-FR" smtClean="0"/>
              <a:t>Modifiez le style du titre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bwMode="white"/>
        <p:txBody>
          <a:bodyPr/>
          <a:lstStyle/>
          <a:p>
            <a:fld id="{647D0326-6196-4B8D-92A1-56843EEAD201}" type="datetimeFigureOut">
              <a:rPr lang="en-ZA" smtClean="0"/>
              <a:t>2021/07/22</a:t>
            </a:fld>
            <a:endParaRPr lang="en-ZA"/>
          </a:p>
        </p:txBody>
      </p:sp>
      <p:sp>
        <p:nvSpPr>
          <p:cNvPr id="5" name="Footer Placeholder 4"/>
          <p:cNvSpPr>
            <a:spLocks noGrp="1"/>
          </p:cNvSpPr>
          <p:nvPr>
            <p:ph type="ftr" sz="quarter" idx="11"/>
          </p:nvPr>
        </p:nvSpPr>
        <p:spPr bwMode="white"/>
        <p:txBody>
          <a:bodyPr/>
          <a:lstStyle/>
          <a:p>
            <a:endParaRPr lang="en-ZA"/>
          </a:p>
        </p:txBody>
      </p:sp>
      <p:sp>
        <p:nvSpPr>
          <p:cNvPr id="6" name="Slide Number Placeholder 5"/>
          <p:cNvSpPr>
            <a:spLocks noGrp="1"/>
          </p:cNvSpPr>
          <p:nvPr>
            <p:ph type="sldNum" sz="quarter" idx="12"/>
          </p:nvPr>
        </p:nvSpPr>
        <p:spPr/>
        <p:txBody>
          <a:bodyPr/>
          <a:lstStyle/>
          <a:p>
            <a:fld id="{D288686B-753A-4DA2-9888-0377909835F3}" type="slidenum">
              <a:rPr lang="en-ZA" smtClean="0"/>
              <a:t>‹N°›</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47D0326-6196-4B8D-92A1-56843EEAD201}" type="datetimeFigureOut">
              <a:rPr lang="en-ZA" smtClean="0"/>
              <a:t>2021/07/22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288686B-753A-4DA2-9888-0377909835F3}" type="slidenum">
              <a:rPr lang="en-ZA" smtClean="0"/>
              <a:t>‹N°›</a:t>
            </a:fld>
            <a:endParaRPr lang="en-ZA"/>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7D0326-6196-4B8D-92A1-56843EEAD201}" type="datetimeFigureOut">
              <a:rPr lang="en-ZA" smtClean="0"/>
              <a:t>2021/07/22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288686B-753A-4DA2-9888-0377909835F3}" type="slidenum">
              <a:rPr lang="en-ZA" smtClean="0"/>
              <a:t>‹N°›</a:t>
            </a:fld>
            <a:endParaRPr lang="en-ZA"/>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fr-FR" smtClean="0"/>
              <a:t>Modifiez le style du titre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647D0326-6196-4B8D-92A1-56843EEAD201}" type="datetimeFigureOut">
              <a:rPr lang="en-ZA" smtClean="0"/>
              <a:t>2021/07/22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288686B-753A-4DA2-9888-0377909835F3}" type="slidenum">
              <a:rPr lang="en-ZA" smtClean="0"/>
              <a:t>‹N°›</a:t>
            </a:fld>
            <a:endParaRPr lang="en-ZA"/>
          </a:p>
        </p:txBody>
      </p:sp>
      <p:sp>
        <p:nvSpPr>
          <p:cNvPr id="12" name="Content Placeholder 11"/>
          <p:cNvSpPr>
            <a:spLocks noGrp="1"/>
          </p:cNvSpPr>
          <p:nvPr>
            <p:ph sz="quarter" idx="14"/>
          </p:nvPr>
        </p:nvSpPr>
        <p:spPr>
          <a:xfrm>
            <a:off x="4648200" y="2438400"/>
            <a:ext cx="3124200" cy="3124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fld id="{647D0326-6196-4B8D-92A1-56843EEAD201}" type="datetimeFigureOut">
              <a:rPr lang="en-ZA" smtClean="0"/>
              <a:t>2021/07/22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288686B-753A-4DA2-9888-0377909835F3}" type="slidenum">
              <a:rPr lang="en-ZA" smtClean="0"/>
              <a:t>‹N°›</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647D0326-6196-4B8D-92A1-56843EEAD201}" type="datetimeFigureOut">
              <a:rPr lang="en-ZA" smtClean="0"/>
              <a:t>2021/07/22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288686B-753A-4DA2-9888-0377909835F3}" type="slidenum">
              <a:rPr lang="en-ZA" smtClean="0"/>
              <a:t>‹N°›</a:t>
            </a:fld>
            <a:endParaRPr lang="en-ZA"/>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47D0326-6196-4B8D-92A1-56843EEAD201}" type="datetimeFigureOut">
              <a:rPr lang="en-ZA" smtClean="0"/>
              <a:t>2021/07/22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288686B-753A-4DA2-9888-0377909835F3}" type="slidenum">
              <a:rPr lang="en-ZA" smtClean="0"/>
              <a:t>‹N°›</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fr-FR" smtClean="0"/>
              <a:t>Modifiez le style du titre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47D0326-6196-4B8D-92A1-56843EEAD201}" type="datetimeFigureOut">
              <a:rPr lang="en-ZA" smtClean="0"/>
              <a:t>2021/07/22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288686B-753A-4DA2-9888-0377909835F3}" type="slidenum">
              <a:rPr lang="en-ZA" smtClean="0"/>
              <a:t>‹N°›</a:t>
            </a:fld>
            <a:endParaRPr lang="en-ZA"/>
          </a:p>
        </p:txBody>
      </p:sp>
      <p:sp>
        <p:nvSpPr>
          <p:cNvPr id="9" name="Content Placeholder 8"/>
          <p:cNvSpPr>
            <a:spLocks noGrp="1"/>
          </p:cNvSpPr>
          <p:nvPr>
            <p:ph sz="quarter" idx="13"/>
          </p:nvPr>
        </p:nvSpPr>
        <p:spPr>
          <a:xfrm>
            <a:off x="1371600" y="1676400"/>
            <a:ext cx="3276600" cy="3505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fr-FR" smtClean="0"/>
              <a:t>Modifiez le style du titre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47D0326-6196-4B8D-92A1-56843EEAD201}" type="datetimeFigureOut">
              <a:rPr lang="en-ZA" smtClean="0"/>
              <a:t>2021/07/22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288686B-753A-4DA2-9888-0377909835F3}" type="slidenum">
              <a:rPr lang="en-ZA" smtClean="0"/>
              <a:t>‹N°›</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47D0326-6196-4B8D-92A1-56843EEAD201}" type="datetimeFigureOut">
              <a:rPr lang="en-ZA" smtClean="0"/>
              <a:t>2021/07/22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288686B-753A-4DA2-9888-0377909835F3}" type="slidenum">
              <a:rPr lang="en-ZA" smtClean="0"/>
              <a:t>‹N°›</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47D0326-6196-4B8D-92A1-56843EEAD201}" type="datetimeFigureOut">
              <a:rPr lang="en-ZA" smtClean="0"/>
              <a:t>2021/07/22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288686B-753A-4DA2-9888-0377909835F3}" type="slidenum">
              <a:rPr lang="en-ZA" smtClean="0"/>
              <a:t>‹N°›</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fr-FR" smtClean="0"/>
              <a:t>Modifiez le style du titre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647D0326-6196-4B8D-92A1-56843EEAD201}" type="datetimeFigureOut">
              <a:rPr lang="en-ZA" smtClean="0"/>
              <a:t>2021/07/22</a:t>
            </a:fld>
            <a:endParaRPr lang="en-ZA"/>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ZA"/>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D288686B-753A-4DA2-9888-0377909835F3}" type="slidenum">
              <a:rPr lang="en-ZA" smtClean="0"/>
              <a:t>‹N°›</a:t>
            </a:fld>
            <a:endParaRPr lang="en-ZA"/>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ZA" sz="2000" dirty="0" smtClean="0">
                <a:latin typeface="Arial Black" pitchFamily="34" charset="0"/>
              </a:rPr>
              <a:t>RESOLUTION DES NATIONS UNIES</a:t>
            </a:r>
            <a:br>
              <a:rPr lang="en-ZA" sz="2000" dirty="0" smtClean="0">
                <a:latin typeface="Arial Black" pitchFamily="34" charset="0"/>
              </a:rPr>
            </a:br>
            <a:r>
              <a:rPr lang="en-ZA" sz="2000" dirty="0" smtClean="0">
                <a:latin typeface="Arial Black" pitchFamily="34" charset="0"/>
              </a:rPr>
              <a:t>UNITED NATIONS RESOLUTION</a:t>
            </a:r>
            <a:endParaRPr lang="en-ZA" sz="2000" dirty="0">
              <a:latin typeface="Arial Black" pitchFamily="34" charset="0"/>
            </a:endParaRPr>
          </a:p>
        </p:txBody>
      </p:sp>
      <p:sp>
        <p:nvSpPr>
          <p:cNvPr id="3" name="Sous-titre 2"/>
          <p:cNvSpPr>
            <a:spLocks noGrp="1"/>
          </p:cNvSpPr>
          <p:nvPr>
            <p:ph type="body" idx="1"/>
          </p:nvPr>
        </p:nvSpPr>
        <p:spPr/>
        <p:txBody>
          <a:bodyPr>
            <a:normAutofit/>
          </a:bodyPr>
          <a:lstStyle/>
          <a:p>
            <a:r>
              <a:rPr lang="en-ZA" dirty="0" smtClean="0">
                <a:solidFill>
                  <a:srgbClr val="0070C0"/>
                </a:solidFill>
                <a:latin typeface="Arial Black" pitchFamily="34" charset="0"/>
              </a:rPr>
              <a:t>STRATEGIE  AFRICAINE</a:t>
            </a:r>
          </a:p>
          <a:p>
            <a:r>
              <a:rPr lang="fr-BE" dirty="0" smtClean="0">
                <a:solidFill>
                  <a:srgbClr val="0070C0"/>
                </a:solidFill>
                <a:latin typeface="Arial Black" pitchFamily="34" charset="0"/>
              </a:rPr>
              <a:t>AFRICAN STRATEGY</a:t>
            </a:r>
            <a:endParaRPr lang="en-ZA" dirty="0">
              <a:solidFill>
                <a:srgbClr val="0070C0"/>
              </a:solidFill>
              <a:latin typeface="Arial Black" pitchFamily="34" charset="0"/>
            </a:endParaRP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60432" y="116632"/>
            <a:ext cx="584820" cy="58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F87B083E-D498-4BDF-ABF3-3B7227318789" descr="F87B083E-D498-4BDF-ABF3-3B72273187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7" y="23061"/>
            <a:ext cx="601048" cy="5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687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dirty="0" smtClean="0">
                <a:solidFill>
                  <a:srgbClr val="0070C0"/>
                </a:solidFill>
                <a:latin typeface="Arial Narrow" pitchFamily="34" charset="0"/>
              </a:rPr>
              <a:t>HISTORIQUE</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40000" lnSpcReduction="20000"/>
          </a:bodyPr>
          <a:lstStyle/>
          <a:p>
            <a:pPr>
              <a:lnSpc>
                <a:spcPct val="107000"/>
              </a:lnSpc>
              <a:spcAft>
                <a:spcPts val="0"/>
              </a:spcAft>
            </a:pPr>
            <a:r>
              <a:rPr lang="fr-BE" sz="2900" dirty="0" smtClean="0">
                <a:effectLst/>
                <a:latin typeface="Arial Narrow" pitchFamily="34" charset="0"/>
                <a:ea typeface="Calibri"/>
                <a:cs typeface="Arial"/>
              </a:rPr>
              <a:t>La toute première résolution des Nations Unies (ONU) sur la prévention mondiale de la noyade (A / 75 / L.76) a été adoptée lors de la 75e soixante-quinzième session de l'Assemblée générale des Nations Unies, le mercredi 28 avril 2021;</a:t>
            </a:r>
            <a:endParaRPr lang="en-ZA" sz="2900" dirty="0">
              <a:latin typeface="Arial Narrow" pitchFamily="34" charset="0"/>
              <a:ea typeface="Calibri"/>
              <a:cs typeface="Arial"/>
            </a:endParaRPr>
          </a:p>
          <a:p>
            <a:pPr marL="0" indent="0">
              <a:lnSpc>
                <a:spcPct val="107000"/>
              </a:lnSpc>
              <a:spcAft>
                <a:spcPts val="0"/>
              </a:spcAft>
              <a:buNone/>
            </a:pPr>
            <a:endParaRPr lang="en-ZA" sz="2900" dirty="0">
              <a:latin typeface="Arial Narrow" pitchFamily="34" charset="0"/>
              <a:ea typeface="Calibri"/>
              <a:cs typeface="Arial"/>
            </a:endParaRPr>
          </a:p>
          <a:p>
            <a:pPr>
              <a:lnSpc>
                <a:spcPct val="107000"/>
              </a:lnSpc>
              <a:spcAft>
                <a:spcPts val="0"/>
              </a:spcAft>
            </a:pPr>
            <a:r>
              <a:rPr lang="fr-BE" sz="2900" dirty="0" smtClean="0">
                <a:effectLst/>
                <a:latin typeface="Arial Narrow" pitchFamily="34" charset="0"/>
                <a:ea typeface="Calibri"/>
                <a:cs typeface="Arial"/>
              </a:rPr>
              <a:t>C'est une occasion historique et un signe que l'ONU est profondément préoccupée par le fait que la noyade a été la cause de plus de 2,5 millions de décès évitables au cours de la dernière décennie, mais qu'elle n'a pas été largement reconnue par rapport à son impact;</a:t>
            </a:r>
          </a:p>
          <a:p>
            <a:pPr>
              <a:lnSpc>
                <a:spcPct val="107000"/>
              </a:lnSpc>
              <a:spcAft>
                <a:spcPts val="0"/>
              </a:spcAft>
            </a:pPr>
            <a:r>
              <a:rPr lang="fr-BE" sz="2900" dirty="0" smtClean="0">
                <a:latin typeface="Arial Narrow" pitchFamily="34" charset="0"/>
                <a:ea typeface="Calibri"/>
                <a:cs typeface="Arial"/>
              </a:rPr>
              <a:t>La Fédération Internationale de sauvetage et son homologue Africaine ont joue un rôle important pour aboutir a cette résolution;</a:t>
            </a:r>
            <a:endParaRPr lang="en-ZA" sz="2900" dirty="0">
              <a:latin typeface="Arial Narrow" pitchFamily="34" charset="0"/>
              <a:ea typeface="Calibri"/>
              <a:cs typeface="Arial"/>
            </a:endParaRPr>
          </a:p>
          <a:p>
            <a:pPr marL="0" indent="0">
              <a:lnSpc>
                <a:spcPct val="107000"/>
              </a:lnSpc>
              <a:spcAft>
                <a:spcPts val="0"/>
              </a:spcAft>
              <a:buNone/>
            </a:pPr>
            <a:r>
              <a:rPr lang="fr-BE" sz="2900" dirty="0" smtClean="0">
                <a:effectLst/>
                <a:latin typeface="Arial Narrow" pitchFamily="34" charset="0"/>
                <a:ea typeface="Calibri"/>
                <a:cs typeface="Arial"/>
              </a:rPr>
              <a:t> </a:t>
            </a:r>
            <a:endParaRPr lang="en-ZA" sz="2900" dirty="0">
              <a:latin typeface="Arial Narrow" pitchFamily="34" charset="0"/>
              <a:ea typeface="Calibri"/>
              <a:cs typeface="Arial"/>
            </a:endParaRPr>
          </a:p>
          <a:p>
            <a:pPr>
              <a:lnSpc>
                <a:spcPct val="107000"/>
              </a:lnSpc>
              <a:spcAft>
                <a:spcPts val="0"/>
              </a:spcAft>
            </a:pPr>
            <a:r>
              <a:rPr lang="fr-BE" sz="2900" dirty="0" smtClean="0">
                <a:effectLst/>
                <a:latin typeface="Arial Narrow" pitchFamily="34" charset="0"/>
                <a:ea typeface="Calibri"/>
                <a:cs typeface="Arial"/>
              </a:rPr>
              <a:t>La résolution invite l'Organisation mondiale de la santé (OMS) à aider les États membres dans leurs efforts de prévention des noyades et à coordonner les actions au sein du système des Nations Unies entre les entités pertinentes des Nations Unies, principalement l'Afrique </a:t>
            </a:r>
            <a:r>
              <a:rPr lang="fr-BE" sz="2900" dirty="0" smtClean="0">
                <a:latin typeface="Arial Narrow" pitchFamily="34" charset="0"/>
                <a:ea typeface="Calibri"/>
                <a:cs typeface="Arial"/>
              </a:rPr>
              <a:t>qui </a:t>
            </a:r>
            <a:r>
              <a:rPr lang="fr-BE" sz="2900" dirty="0" smtClean="0">
                <a:effectLst/>
                <a:latin typeface="Arial Narrow" pitchFamily="34" charset="0"/>
                <a:ea typeface="Calibri"/>
                <a:cs typeface="Arial"/>
              </a:rPr>
              <a:t>est le continent le plus concerné.</a:t>
            </a:r>
            <a:endParaRPr lang="en-ZA" sz="2900" dirty="0">
              <a:latin typeface="Arial Narrow" pitchFamily="34" charset="0"/>
              <a:ea typeface="Calibri"/>
              <a:cs typeface="Arial"/>
            </a:endParaRPr>
          </a:p>
          <a:p>
            <a:pPr marL="0" indent="0">
              <a:lnSpc>
                <a:spcPct val="107000"/>
              </a:lnSpc>
              <a:spcAft>
                <a:spcPts val="0"/>
              </a:spcAft>
              <a:buNone/>
            </a:pPr>
            <a:r>
              <a:rPr lang="fr-BE" dirty="0" smtClean="0">
                <a:effectLst/>
                <a:latin typeface="Arial"/>
                <a:ea typeface="Calibri"/>
                <a:cs typeface="Arial"/>
              </a:rPr>
              <a:t> </a:t>
            </a:r>
            <a:endParaRPr lang="en-ZA" sz="4000" dirty="0">
              <a:ea typeface="Calibri"/>
              <a:cs typeface="Arial"/>
            </a:endParaRPr>
          </a:p>
          <a:p>
            <a:endParaRPr lang="en-ZA" dirty="0"/>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15" y="0"/>
            <a:ext cx="595745" cy="59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304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rgbClr val="0070C0"/>
                </a:solidFill>
                <a:latin typeface="Arial Narrow" pitchFamily="34" charset="0"/>
              </a:rPr>
              <a:t>ENGAGEMENT DE LA CAS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lstStyle/>
          <a:p>
            <a:pPr lvl="0">
              <a:lnSpc>
                <a:spcPct val="107000"/>
              </a:lnSpc>
            </a:pPr>
            <a:r>
              <a:rPr lang="fr-BE" sz="1400" dirty="0">
                <a:solidFill>
                  <a:prstClr val="black"/>
                </a:solidFill>
                <a:latin typeface="Arial Narrow" pitchFamily="34" charset="0"/>
                <a:ea typeface="Calibri"/>
                <a:cs typeface="Arial"/>
              </a:rPr>
              <a:t>«Nous nous engageons à travailler en partenariat avec l'OMS, les agences spécialisées des Nations Unies, notamment l'UNICEF et d'autres organisations mondiales, régionales et </a:t>
            </a:r>
            <a:r>
              <a:rPr lang="fr-BE" sz="1400" dirty="0" smtClean="0">
                <a:solidFill>
                  <a:prstClr val="black"/>
                </a:solidFill>
                <a:latin typeface="Arial Narrow" pitchFamily="34" charset="0"/>
                <a:ea typeface="Calibri"/>
                <a:cs typeface="Arial"/>
              </a:rPr>
              <a:t>sous régionales, </a:t>
            </a:r>
            <a:r>
              <a:rPr lang="fr-BE" sz="1400" dirty="0">
                <a:solidFill>
                  <a:prstClr val="black"/>
                </a:solidFill>
                <a:latin typeface="Arial Narrow" pitchFamily="34" charset="0"/>
                <a:ea typeface="Calibri"/>
                <a:cs typeface="Arial"/>
              </a:rPr>
              <a:t>pour sensibiliser le public à la noyade et accroître l'action de prévention de la noyade dans toutes les régions </a:t>
            </a:r>
            <a:r>
              <a:rPr lang="fr-BE" sz="1400" dirty="0" smtClean="0">
                <a:solidFill>
                  <a:prstClr val="black"/>
                </a:solidFill>
                <a:latin typeface="Arial Narrow" pitchFamily="34" charset="0"/>
                <a:ea typeface="Calibri"/>
                <a:cs typeface="Arial"/>
              </a:rPr>
              <a:t>de l'Afrique;</a:t>
            </a:r>
          </a:p>
          <a:p>
            <a:pPr lvl="0">
              <a:lnSpc>
                <a:spcPct val="107000"/>
              </a:lnSpc>
            </a:pPr>
            <a:endParaRPr lang="fr-BE" sz="1400" dirty="0" smtClean="0">
              <a:solidFill>
                <a:prstClr val="black"/>
              </a:solidFill>
              <a:latin typeface="Arial Narrow" pitchFamily="34" charset="0"/>
              <a:ea typeface="Calibri"/>
              <a:cs typeface="Arial"/>
            </a:endParaRPr>
          </a:p>
          <a:p>
            <a:pPr lvl="0">
              <a:lnSpc>
                <a:spcPct val="107000"/>
              </a:lnSpc>
            </a:pPr>
            <a:r>
              <a:rPr lang="fr-FR" sz="1400" dirty="0">
                <a:solidFill>
                  <a:prstClr val="black"/>
                </a:solidFill>
                <a:latin typeface="Arial Narrow" pitchFamily="34" charset="0"/>
                <a:ea typeface="Calibri"/>
                <a:cs typeface="Arial"/>
              </a:rPr>
              <a:t>Diriger les efforts de développement de l’Afrique et recommander les meilleures pratiques en matière de prévention contre la noyade, le rétablissement </a:t>
            </a:r>
            <a:r>
              <a:rPr lang="fr-FR" sz="1400" dirty="0" smtClean="0">
                <a:solidFill>
                  <a:prstClr val="black"/>
                </a:solidFill>
                <a:latin typeface="Arial Narrow" pitchFamily="34" charset="0"/>
                <a:ea typeface="Calibri"/>
                <a:cs typeface="Arial"/>
              </a:rPr>
              <a:t>des liens des pays africains;</a:t>
            </a:r>
          </a:p>
          <a:p>
            <a:pPr marL="0" lvl="0" indent="0">
              <a:lnSpc>
                <a:spcPct val="107000"/>
              </a:lnSpc>
              <a:buNone/>
            </a:pPr>
            <a:endParaRPr lang="fr-FR" sz="1400" dirty="0" smtClean="0">
              <a:solidFill>
                <a:prstClr val="black"/>
              </a:solidFill>
              <a:latin typeface="Arial Narrow" pitchFamily="34" charset="0"/>
              <a:ea typeface="Calibri"/>
              <a:cs typeface="Arial"/>
            </a:endParaRPr>
          </a:p>
          <a:p>
            <a:pPr lvl="0">
              <a:lnSpc>
                <a:spcPct val="107000"/>
              </a:lnSpc>
            </a:pPr>
            <a:r>
              <a:rPr lang="fr-FR" sz="1400" dirty="0" smtClean="0">
                <a:solidFill>
                  <a:prstClr val="black"/>
                </a:solidFill>
                <a:latin typeface="Arial Narrow" pitchFamily="34" charset="0"/>
                <a:ea typeface="Calibri"/>
                <a:cs typeface="Arial"/>
              </a:rPr>
              <a:t>Former et sensibiliser en sauvetage sportif et sauvetage .</a:t>
            </a:r>
            <a:endParaRPr lang="fr-FR" sz="1400" dirty="0">
              <a:solidFill>
                <a:prstClr val="black"/>
              </a:solidFill>
              <a:latin typeface="Arial Narrow" pitchFamily="34" charset="0"/>
              <a:ea typeface="Calibri"/>
              <a:cs typeface="Arial"/>
            </a:endParaRPr>
          </a:p>
          <a:p>
            <a:pPr lvl="0">
              <a:lnSpc>
                <a:spcPct val="107000"/>
              </a:lnSpc>
            </a:pPr>
            <a:endParaRPr lang="en-ZA" sz="1600" dirty="0">
              <a:solidFill>
                <a:prstClr val="black"/>
              </a:solidFill>
              <a:ea typeface="Calibri"/>
              <a:cs typeface="Arial"/>
            </a:endParaRPr>
          </a:p>
          <a:p>
            <a:pPr marL="0" lvl="0" indent="0">
              <a:lnSpc>
                <a:spcPct val="107000"/>
              </a:lnSpc>
              <a:buNone/>
            </a:pPr>
            <a:endParaRPr lang="en-ZA" sz="1600" dirty="0">
              <a:solidFill>
                <a:prstClr val="black"/>
              </a:solidFill>
              <a:ea typeface="Calibri"/>
              <a:cs typeface="Arial"/>
            </a:endParaRPr>
          </a:p>
          <a:p>
            <a:endParaRPr lang="en-ZA" dirty="0"/>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1" y="1"/>
            <a:ext cx="624242" cy="6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7797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contenu 2"/>
          <p:cNvSpPr>
            <a:spLocks noGrp="1"/>
          </p:cNvSpPr>
          <p:nvPr>
            <p:ph idx="1"/>
          </p:nvPr>
        </p:nvSpPr>
        <p:spPr/>
        <p:txBody>
          <a:bodyPr/>
          <a:lstStyle/>
          <a:p>
            <a:endParaRPr lang="en-ZA" dirty="0"/>
          </a:p>
        </p:txBody>
      </p:sp>
      <p:pic>
        <p:nvPicPr>
          <p:cNvPr id="7"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01048" cy="5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165" y="620687"/>
            <a:ext cx="4044875" cy="2705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7944" y="3284984"/>
            <a:ext cx="4472091" cy="2511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01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rgbClr val="0070C0"/>
                </a:solidFill>
                <a:latin typeface="Arial Narrow" pitchFamily="34" charset="0"/>
              </a:rPr>
              <a:t>ENGAGEMENT </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92500" lnSpcReduction="20000"/>
          </a:bodyPr>
          <a:lstStyle/>
          <a:p>
            <a:r>
              <a:rPr lang="fr-BE" sz="1400" dirty="0" smtClean="0">
                <a:latin typeface="Arial Narrow" pitchFamily="34" charset="0"/>
              </a:rPr>
              <a:t>Sous la tutelle de nos  M; établir un programme national en concertation avec tous les partenaires nationaux et internationaux pour répondre aux besoins de la résolution;</a:t>
            </a:r>
          </a:p>
          <a:p>
            <a:pPr marL="0" indent="0">
              <a:buNone/>
            </a:pPr>
            <a:endParaRPr lang="fr-BE" sz="1400" dirty="0" smtClean="0">
              <a:latin typeface="Arial Narrow" pitchFamily="34" charset="0"/>
            </a:endParaRPr>
          </a:p>
          <a:p>
            <a:r>
              <a:rPr lang="fr-BE" sz="1400" dirty="0" smtClean="0">
                <a:latin typeface="Arial Narrow" pitchFamily="34" charset="0"/>
              </a:rPr>
              <a:t>Planifier le sauvetage sportif et le sauvetage dans tous les programmes scolaires et universitaires dans nos pays;</a:t>
            </a:r>
          </a:p>
          <a:p>
            <a:r>
              <a:rPr lang="fr-BE" sz="1400" dirty="0" smtClean="0">
                <a:latin typeface="Arial Narrow" pitchFamily="34" charset="0"/>
              </a:rPr>
              <a:t>Bien Réussir la journée mondiale;</a:t>
            </a:r>
          </a:p>
          <a:p>
            <a:pPr marL="0" indent="0">
              <a:buNone/>
            </a:pPr>
            <a:endParaRPr lang="fr-BE" sz="1400" dirty="0" smtClean="0">
              <a:latin typeface="Arial Narrow" pitchFamily="34" charset="0"/>
            </a:endParaRPr>
          </a:p>
          <a:p>
            <a:r>
              <a:rPr lang="fr-BE" sz="1400" dirty="0">
                <a:latin typeface="Arial Narrow" pitchFamily="34" charset="0"/>
              </a:rPr>
              <a:t>B</a:t>
            </a:r>
            <a:r>
              <a:rPr lang="fr-BE" sz="1400" dirty="0" smtClean="0">
                <a:latin typeface="Arial Narrow" pitchFamily="34" charset="0"/>
              </a:rPr>
              <a:t>ien Réussir la conférence mondiale de la prévention de la noyade Marrakech 2025;</a:t>
            </a:r>
          </a:p>
          <a:p>
            <a:pPr marL="0" indent="0">
              <a:buNone/>
            </a:pPr>
            <a:endParaRPr lang="fr-BE" sz="1400" dirty="0" smtClean="0">
              <a:latin typeface="Arial Narrow" pitchFamily="34" charset="0"/>
            </a:endParaRPr>
          </a:p>
          <a:p>
            <a:r>
              <a:rPr lang="fr-BE" sz="1400" dirty="0" smtClean="0">
                <a:latin typeface="Arial Narrow" pitchFamily="34" charset="0"/>
              </a:rPr>
              <a:t>Bien Réussir les championnats du monde Agadir 2026.</a:t>
            </a: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576064" cy="57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82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contenu 2"/>
          <p:cNvSpPr>
            <a:spLocks noGrp="1"/>
          </p:cNvSpPr>
          <p:nvPr>
            <p:ph idx="1"/>
          </p:nvPr>
        </p:nvSpPr>
        <p:spPr/>
        <p:txBody>
          <a:bodyPr/>
          <a:lstStyle/>
          <a:p>
            <a:endParaRPr lang="en-ZA"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8828" y="3356992"/>
            <a:ext cx="4011859" cy="267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F87B083E-D498-4BDF-ABF3-3B7227318789" descr="F87B083E-D498-4BDF-ABF3-3B72273187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7" y="23060"/>
            <a:ext cx="528629" cy="52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692696"/>
            <a:ext cx="3960440" cy="2757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263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rgbClr val="0070C0"/>
                </a:solidFill>
                <a:latin typeface="Arial Narrow" pitchFamily="34" charset="0"/>
              </a:rPr>
              <a:t>CONSIDERATIONS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55000" lnSpcReduction="20000"/>
          </a:bodyPr>
          <a:lstStyle/>
          <a:p>
            <a:pPr>
              <a:lnSpc>
                <a:spcPct val="107000"/>
              </a:lnSpc>
              <a:spcAft>
                <a:spcPts val="0"/>
              </a:spcAft>
            </a:pPr>
            <a:r>
              <a:rPr lang="fr-FR" sz="2500" dirty="0" smtClean="0">
                <a:effectLst/>
                <a:latin typeface="Arial Narrow" pitchFamily="34" charset="0"/>
                <a:ea typeface="Calibri"/>
                <a:cs typeface="Arial"/>
              </a:rPr>
              <a:t>Considérant qu’il y a un lien entre noyade et développement et notant que plus de 90 % des décès se produisent dans des pays à revenu faible ou intermédiaire, l’Afrique enregistrant les taux de noyade les plus élevés au monde et l’Asie supportant la plus lourde charge en ce qui concerne le nombre de décès par noyade, </a:t>
            </a:r>
            <a:endParaRPr lang="en-ZA" sz="2500" dirty="0">
              <a:latin typeface="Arial Narrow" pitchFamily="34" charset="0"/>
              <a:ea typeface="Calibri"/>
              <a:cs typeface="Arial"/>
            </a:endParaRPr>
          </a:p>
          <a:p>
            <a:pPr marL="0" indent="0">
              <a:lnSpc>
                <a:spcPct val="107000"/>
              </a:lnSpc>
              <a:spcAft>
                <a:spcPts val="0"/>
              </a:spcAft>
              <a:buNone/>
            </a:pPr>
            <a:endParaRPr lang="en-ZA" sz="2500" dirty="0">
              <a:latin typeface="Arial Narrow" pitchFamily="34" charset="0"/>
              <a:ea typeface="Calibri"/>
              <a:cs typeface="Arial"/>
            </a:endParaRPr>
          </a:p>
          <a:p>
            <a:pPr>
              <a:lnSpc>
                <a:spcPct val="107000"/>
              </a:lnSpc>
              <a:spcAft>
                <a:spcPts val="0"/>
              </a:spcAft>
            </a:pPr>
            <a:r>
              <a:rPr lang="fr-FR" sz="2500" dirty="0" smtClean="0">
                <a:effectLst/>
                <a:latin typeface="Arial Narrow" pitchFamily="34" charset="0"/>
                <a:ea typeface="Calibri"/>
                <a:cs typeface="Arial"/>
              </a:rPr>
              <a:t>Notant que la noyade est un problème de justice sociale qui touche de manière disproportionnée les enfants et les adolescents des zones rurales, de nombreux pays déclarant que la noyade est la principale cause de mortalité infantile et la noyade figurant parmi les 10 plus grandes causes de décès dans le monde chez les enfants âgés de 5 à 14 ans, </a:t>
            </a:r>
            <a:endParaRPr lang="en-ZA" sz="2500" dirty="0">
              <a:latin typeface="Arial Narrow" pitchFamily="34" charset="0"/>
              <a:ea typeface="Calibri"/>
              <a:cs typeface="Arial"/>
            </a:endParaRPr>
          </a:p>
          <a:p>
            <a:pPr marL="0" indent="0">
              <a:lnSpc>
                <a:spcPct val="107000"/>
              </a:lnSpc>
              <a:spcAft>
                <a:spcPts val="0"/>
              </a:spcAft>
              <a:buNone/>
            </a:pPr>
            <a:endParaRPr lang="en-ZA" sz="2500" dirty="0">
              <a:latin typeface="Arial Narrow" pitchFamily="34" charset="0"/>
              <a:ea typeface="Calibri"/>
              <a:cs typeface="Arial"/>
            </a:endParaRPr>
          </a:p>
          <a:p>
            <a:pPr>
              <a:lnSpc>
                <a:spcPct val="107000"/>
              </a:lnSpc>
              <a:spcAft>
                <a:spcPts val="0"/>
              </a:spcAft>
            </a:pPr>
            <a:r>
              <a:rPr lang="fr-FR" sz="2500" dirty="0" smtClean="0">
                <a:effectLst/>
                <a:latin typeface="Arial Narrow" pitchFamily="34" charset="0"/>
                <a:ea typeface="Calibri"/>
                <a:cs typeface="Arial"/>
              </a:rPr>
              <a:t>Notant avec préoccupation que l’estimation mondiale officielle de 235 000 décès par an ne tient pas compte des noyades attribuables à des phénomènes climatiques liés à des inondations et à des accidents liés au transport par voie d’eau, de sorte que la sous-représentation des décès par noyade peut atteindre 50 % dans certains pays, </a:t>
            </a:r>
            <a:endParaRPr lang="en-ZA" sz="2500" dirty="0">
              <a:latin typeface="Arial Narrow" pitchFamily="34" charset="0"/>
              <a:ea typeface="Calibri"/>
              <a:cs typeface="Arial"/>
            </a:endParaRPr>
          </a:p>
          <a:p>
            <a:pPr marL="0" indent="0">
              <a:lnSpc>
                <a:spcPct val="107000"/>
              </a:lnSpc>
              <a:spcAft>
                <a:spcPts val="0"/>
              </a:spcAft>
              <a:buNone/>
            </a:pPr>
            <a:endParaRPr lang="en-ZA" sz="2500" dirty="0">
              <a:latin typeface="Arial Narrow" pitchFamily="34" charset="0"/>
              <a:ea typeface="Calibri"/>
              <a:cs typeface="Arial"/>
            </a:endParaRPr>
          </a:p>
          <a:p>
            <a:endParaRPr lang="en-ZA" dirty="0"/>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528629" cy="52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211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rgbClr val="0070C0"/>
                </a:solidFill>
                <a:latin typeface="Arial Narrow" pitchFamily="34" charset="0"/>
              </a:rPr>
              <a:t>AUTRES CONSIDERATIONS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lnSpcReduction="10000"/>
          </a:bodyPr>
          <a:lstStyle/>
          <a:p>
            <a:pPr lvl="0">
              <a:lnSpc>
                <a:spcPct val="107000"/>
              </a:lnSpc>
            </a:pPr>
            <a:r>
              <a:rPr lang="fr-FR" sz="1400" dirty="0">
                <a:solidFill>
                  <a:prstClr val="black"/>
                </a:solidFill>
                <a:latin typeface="Arial Narrow" pitchFamily="34" charset="0"/>
                <a:ea typeface="Calibri"/>
                <a:cs typeface="Arial"/>
              </a:rPr>
              <a:t>Considérant que la prévention de la noyade peut accroître la résilience de la société et notant que la noyade ne touche pas seulement les nations côtières mais se produit fréquemment dans les rivières, les lacs, les réservoirs d’eau domestiques et les piscines de nombreux autres pays, </a:t>
            </a:r>
            <a:endParaRPr lang="en-ZA" sz="1400" dirty="0">
              <a:solidFill>
                <a:prstClr val="black"/>
              </a:solidFill>
              <a:latin typeface="Arial Narrow" pitchFamily="34" charset="0"/>
              <a:ea typeface="Calibri"/>
              <a:cs typeface="Arial"/>
            </a:endParaRPr>
          </a:p>
          <a:p>
            <a:pPr marL="0" lvl="0" indent="0">
              <a:lnSpc>
                <a:spcPct val="107000"/>
              </a:lnSpc>
              <a:buNone/>
            </a:pPr>
            <a:endParaRPr lang="en-ZA" sz="1400" dirty="0">
              <a:solidFill>
                <a:prstClr val="black"/>
              </a:solidFill>
              <a:latin typeface="Arial Narrow" pitchFamily="34" charset="0"/>
              <a:ea typeface="Calibri"/>
              <a:cs typeface="Arial"/>
            </a:endParaRPr>
          </a:p>
          <a:p>
            <a:pPr lvl="0">
              <a:lnSpc>
                <a:spcPct val="107000"/>
              </a:lnSpc>
            </a:pPr>
            <a:r>
              <a:rPr lang="fr-FR" sz="1400" dirty="0">
                <a:solidFill>
                  <a:prstClr val="black"/>
                </a:solidFill>
                <a:latin typeface="Arial Narrow" pitchFamily="34" charset="0"/>
                <a:ea typeface="Calibri"/>
                <a:cs typeface="Arial"/>
              </a:rPr>
              <a:t>Soulignant l’intérêt des grands cadres mondiaux, notamment de l’Accord de Paris, du Nouveau Programme pour les villes et du Cadre de Sendai pour la réduction des risques de catastrophe (2015-2030) pour la lutte contre les changements climatiques et la réduction des risques de catastrophe, </a:t>
            </a:r>
            <a:endParaRPr lang="en-ZA" sz="1400" dirty="0">
              <a:solidFill>
                <a:prstClr val="black"/>
              </a:solidFill>
              <a:latin typeface="Arial Narrow" pitchFamily="34" charset="0"/>
              <a:ea typeface="Calibri"/>
              <a:cs typeface="Arial"/>
            </a:endParaRPr>
          </a:p>
          <a:p>
            <a:pPr marL="0" lvl="0" indent="0">
              <a:lnSpc>
                <a:spcPct val="107000"/>
              </a:lnSpc>
              <a:buNone/>
            </a:pPr>
            <a:r>
              <a:rPr lang="fr-FR" sz="1400" dirty="0">
                <a:solidFill>
                  <a:prstClr val="black"/>
                </a:solidFill>
                <a:latin typeface="Arial Narrow" pitchFamily="34" charset="0"/>
                <a:ea typeface="Calibri"/>
                <a:cs typeface="Arial"/>
              </a:rPr>
              <a:t> </a:t>
            </a:r>
            <a:endParaRPr lang="en-ZA" sz="1400" dirty="0">
              <a:solidFill>
                <a:prstClr val="black"/>
              </a:solidFill>
              <a:latin typeface="Arial Narrow" pitchFamily="34" charset="0"/>
              <a:ea typeface="Calibri"/>
              <a:cs typeface="Arial"/>
            </a:endParaRPr>
          </a:p>
          <a:p>
            <a:pPr lvl="0">
              <a:lnSpc>
                <a:spcPct val="107000"/>
              </a:lnSpc>
            </a:pPr>
            <a:r>
              <a:rPr lang="fr-FR" sz="1400" dirty="0">
                <a:solidFill>
                  <a:prstClr val="black"/>
                </a:solidFill>
                <a:latin typeface="Arial Narrow" pitchFamily="34" charset="0"/>
                <a:ea typeface="Calibri"/>
                <a:cs typeface="Arial"/>
              </a:rPr>
              <a:t>Observant que la prévention de la noyade contribuerait à la réalisation du Programme 2030, et plus particulièrement qu’elle est une mesure efficace pour la prévention des décès d’enfants et peut protéger l’investissement dans le développement de l’enfant, </a:t>
            </a:r>
            <a:endParaRPr lang="en-ZA" sz="1400" dirty="0">
              <a:solidFill>
                <a:prstClr val="black"/>
              </a:solidFill>
              <a:latin typeface="Arial Narrow" pitchFamily="34" charset="0"/>
              <a:ea typeface="Calibri"/>
              <a:cs typeface="Arial"/>
            </a:endParaRPr>
          </a:p>
          <a:p>
            <a:endParaRPr lang="en-ZA" dirty="0"/>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5" y="47150"/>
            <a:ext cx="504401" cy="50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381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contenu 2"/>
          <p:cNvSpPr>
            <a:spLocks noGrp="1"/>
          </p:cNvSpPr>
          <p:nvPr>
            <p:ph idx="1"/>
          </p:nvPr>
        </p:nvSpPr>
        <p:spPr/>
        <p:txBody>
          <a:bodyPr/>
          <a:lstStyle/>
          <a:p>
            <a:endParaRPr lang="en-ZA" dirty="0"/>
          </a:p>
        </p:txBody>
      </p:sp>
      <p:pic>
        <p:nvPicPr>
          <p:cNvPr id="6"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504055" cy="50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3458840"/>
            <a:ext cx="514350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476672"/>
            <a:ext cx="3936437"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4112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dirty="0" smtClean="0">
                <a:solidFill>
                  <a:srgbClr val="0070C0"/>
                </a:solidFill>
                <a:latin typeface="Arial Narrow" pitchFamily="34" charset="0"/>
              </a:rPr>
              <a:t>PLANS ACTION DE LA CAS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40000" lnSpcReduction="20000"/>
          </a:bodyPr>
          <a:lstStyle/>
          <a:p>
            <a:pPr>
              <a:lnSpc>
                <a:spcPct val="107000"/>
              </a:lnSpc>
              <a:spcAft>
                <a:spcPts val="0"/>
              </a:spcAft>
            </a:pPr>
            <a:r>
              <a:rPr lang="fr-FR" sz="2900" dirty="0" smtClean="0">
                <a:solidFill>
                  <a:srgbClr val="002060"/>
                </a:solidFill>
                <a:effectLst/>
                <a:latin typeface="Arial Narrow" pitchFamily="34" charset="0"/>
                <a:ea typeface="Calibri"/>
                <a:cs typeface="Arial"/>
              </a:rPr>
              <a:t>a) nommer la FN en tant que point focal national pour la prévention de la noyade ; </a:t>
            </a:r>
          </a:p>
          <a:p>
            <a:pPr marL="0" indent="0">
              <a:lnSpc>
                <a:spcPct val="107000"/>
              </a:lnSpc>
              <a:spcAft>
                <a:spcPts val="0"/>
              </a:spcAft>
              <a:buNone/>
            </a:pPr>
            <a:endParaRPr lang="en-ZA" sz="2900" dirty="0">
              <a:solidFill>
                <a:srgbClr val="002060"/>
              </a:solidFill>
              <a:latin typeface="Arial Narrow" pitchFamily="34" charset="0"/>
              <a:ea typeface="Calibri"/>
              <a:cs typeface="Arial"/>
            </a:endParaRPr>
          </a:p>
          <a:p>
            <a:pPr>
              <a:lnSpc>
                <a:spcPct val="107000"/>
              </a:lnSpc>
              <a:spcAft>
                <a:spcPts val="0"/>
              </a:spcAft>
            </a:pPr>
            <a:r>
              <a:rPr lang="fr-FR" sz="2900" dirty="0" smtClean="0">
                <a:solidFill>
                  <a:srgbClr val="002060"/>
                </a:solidFill>
                <a:effectLst/>
                <a:latin typeface="Arial Narrow" pitchFamily="34" charset="0"/>
                <a:ea typeface="Calibri"/>
                <a:cs typeface="Arial"/>
              </a:rPr>
              <a:t>b) Etablir un plan national de prévention de la noyade, assorti d’un ensemble d’objectifs mesurables en fonction de nos besoins et de nos priorités, éventuellement dans le cadre de nos plans, de nos politiques et de nos programmes sanitaires nationaux ; </a:t>
            </a:r>
          </a:p>
          <a:p>
            <a:pPr marL="0" indent="0">
              <a:lnSpc>
                <a:spcPct val="107000"/>
              </a:lnSpc>
              <a:spcAft>
                <a:spcPts val="0"/>
              </a:spcAft>
              <a:buNone/>
            </a:pPr>
            <a:endParaRPr lang="en-ZA" sz="2900" dirty="0">
              <a:solidFill>
                <a:srgbClr val="002060"/>
              </a:solidFill>
              <a:latin typeface="Arial Narrow" pitchFamily="34" charset="0"/>
              <a:ea typeface="Calibri"/>
              <a:cs typeface="Arial"/>
            </a:endParaRPr>
          </a:p>
          <a:p>
            <a:pPr>
              <a:lnSpc>
                <a:spcPct val="107000"/>
              </a:lnSpc>
              <a:spcAft>
                <a:spcPts val="0"/>
              </a:spcAft>
            </a:pPr>
            <a:r>
              <a:rPr lang="fr-FR" sz="2900" dirty="0" smtClean="0">
                <a:solidFill>
                  <a:srgbClr val="002060"/>
                </a:solidFill>
                <a:effectLst/>
                <a:latin typeface="Arial Narrow" pitchFamily="34" charset="0"/>
                <a:ea typeface="Calibri"/>
                <a:cs typeface="Arial"/>
              </a:rPr>
              <a:t>c) élaborer des programmes de prévention de la noyade alignés sur les interventions recommandées par l’Organisation mondiale de la Santé, à savoir barrières, supervision, leçons de natation, formation au sauvetage et à la réanimation, réglementation de la navigation de plaisance, gestion des risques d’inondation et résilience ; </a:t>
            </a:r>
          </a:p>
          <a:p>
            <a:pPr marL="0" indent="0">
              <a:lnSpc>
                <a:spcPct val="107000"/>
              </a:lnSpc>
              <a:spcAft>
                <a:spcPts val="0"/>
              </a:spcAft>
              <a:buNone/>
            </a:pPr>
            <a:endParaRPr lang="en-ZA" sz="2900" dirty="0">
              <a:solidFill>
                <a:srgbClr val="002060"/>
              </a:solidFill>
              <a:latin typeface="Arial Narrow" pitchFamily="34" charset="0"/>
              <a:ea typeface="Calibri"/>
              <a:cs typeface="Arial"/>
            </a:endParaRPr>
          </a:p>
          <a:p>
            <a:pPr>
              <a:lnSpc>
                <a:spcPct val="107000"/>
              </a:lnSpc>
              <a:spcAft>
                <a:spcPts val="0"/>
              </a:spcAft>
            </a:pPr>
            <a:r>
              <a:rPr lang="fr-FR" sz="2900" dirty="0" smtClean="0">
                <a:solidFill>
                  <a:srgbClr val="002060"/>
                </a:solidFill>
                <a:effectLst/>
                <a:latin typeface="Arial Narrow" pitchFamily="34" charset="0"/>
                <a:ea typeface="Calibri"/>
                <a:cs typeface="Arial"/>
              </a:rPr>
              <a:t>d) promulguer et faire appliquer des lois sur la sécurité dans l’eau, dans tous les secteurs concernés, en particulier dans les domaines de la santé, de l’éducation, des transports et de la réduction des risques de catastrophe, selon qu’il convient, et envisager de se doter d’une réglementation appropriée et proportionnée  ; </a:t>
            </a:r>
          </a:p>
          <a:p>
            <a:pPr marL="0" indent="0">
              <a:lnSpc>
                <a:spcPct val="107000"/>
              </a:lnSpc>
              <a:spcAft>
                <a:spcPts val="0"/>
              </a:spcAft>
              <a:buNone/>
            </a:pPr>
            <a:endParaRPr lang="en-ZA" sz="2900" dirty="0">
              <a:solidFill>
                <a:srgbClr val="002060"/>
              </a:solidFill>
              <a:latin typeface="Arial Narrow" pitchFamily="34" charset="0"/>
              <a:ea typeface="Calibri"/>
              <a:cs typeface="Arial"/>
            </a:endParaRPr>
          </a:p>
          <a:p>
            <a:pPr>
              <a:lnSpc>
                <a:spcPct val="107000"/>
              </a:lnSpc>
              <a:spcAft>
                <a:spcPts val="0"/>
              </a:spcAft>
            </a:pPr>
            <a:r>
              <a:rPr lang="fr-FR" sz="2900" dirty="0" smtClean="0">
                <a:solidFill>
                  <a:srgbClr val="002060"/>
                </a:solidFill>
                <a:effectLst/>
                <a:latin typeface="Arial Narrow" pitchFamily="34" charset="0"/>
                <a:ea typeface="Calibri"/>
                <a:cs typeface="Arial"/>
              </a:rPr>
              <a:t>e) inclure la noyade dans l’enregistrement des faits d’état civil et les statistiques de l’état civil et regrouper toutes les données relatives à la mortalité par noyade dans des estimations nationales ; </a:t>
            </a:r>
            <a:endParaRPr lang="en-ZA" sz="2900" dirty="0">
              <a:solidFill>
                <a:srgbClr val="002060"/>
              </a:solidFill>
              <a:latin typeface="Arial Narrow" pitchFamily="34" charset="0"/>
              <a:ea typeface="Calibri"/>
              <a:cs typeface="Arial"/>
            </a:endParaRPr>
          </a:p>
          <a:p>
            <a:endParaRPr lang="en-ZA" dirty="0"/>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1"/>
            <a:ext cx="601050" cy="59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232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BE" sz="4000" dirty="0" smtClean="0">
                <a:solidFill>
                  <a:srgbClr val="0070C0"/>
                </a:solidFill>
                <a:latin typeface="Arial Narrow" pitchFamily="34" charset="0"/>
              </a:rPr>
              <a:t>PLANS </a:t>
            </a:r>
            <a:r>
              <a:rPr lang="fr-BE" sz="4000" dirty="0">
                <a:solidFill>
                  <a:srgbClr val="0070C0"/>
                </a:solidFill>
                <a:latin typeface="Arial Narrow" pitchFamily="34" charset="0"/>
              </a:rPr>
              <a:t>ACTION DE LA </a:t>
            </a:r>
            <a:r>
              <a:rPr lang="fr-BE" sz="4000" dirty="0" smtClean="0">
                <a:solidFill>
                  <a:srgbClr val="0070C0"/>
                </a:solidFill>
                <a:latin typeface="Arial Narrow" pitchFamily="34" charset="0"/>
              </a:rPr>
              <a:t>CAS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85000" lnSpcReduction="20000"/>
          </a:bodyPr>
          <a:lstStyle/>
          <a:p>
            <a:pPr lvl="0">
              <a:lnSpc>
                <a:spcPct val="107000"/>
              </a:lnSpc>
            </a:pPr>
            <a:r>
              <a:rPr lang="fr-FR" sz="1400" dirty="0">
                <a:solidFill>
                  <a:srgbClr val="002060"/>
                </a:solidFill>
                <a:latin typeface="Arial Narrow" pitchFamily="34" charset="0"/>
                <a:ea typeface="Calibri"/>
                <a:cs typeface="Arial"/>
              </a:rPr>
              <a:t>f) organiser des campagnes de sensibilisation à la prévention de la noyade et des campagnes visant à faire évoluer les comportements ; </a:t>
            </a:r>
            <a:endParaRPr lang="fr-FR" sz="1400" dirty="0" smtClean="0">
              <a:solidFill>
                <a:srgbClr val="002060"/>
              </a:solidFill>
              <a:latin typeface="Arial Narrow" pitchFamily="34" charset="0"/>
              <a:ea typeface="Calibri"/>
              <a:cs typeface="Arial"/>
            </a:endParaRPr>
          </a:p>
          <a:p>
            <a:pPr marL="0" lvl="0" indent="0">
              <a:lnSpc>
                <a:spcPct val="107000"/>
              </a:lnSpc>
              <a:buNone/>
            </a:pPr>
            <a:endParaRPr lang="en-ZA" sz="1400" dirty="0">
              <a:solidFill>
                <a:srgbClr val="002060"/>
              </a:solidFill>
              <a:latin typeface="Arial Narrow" pitchFamily="34" charset="0"/>
              <a:ea typeface="Calibri"/>
              <a:cs typeface="Arial"/>
            </a:endParaRPr>
          </a:p>
          <a:p>
            <a:pPr lvl="0">
              <a:lnSpc>
                <a:spcPct val="107000"/>
              </a:lnSpc>
            </a:pPr>
            <a:r>
              <a:rPr lang="fr-FR" sz="1400" dirty="0">
                <a:solidFill>
                  <a:srgbClr val="002060"/>
                </a:solidFill>
                <a:latin typeface="Arial Narrow" pitchFamily="34" charset="0"/>
                <a:ea typeface="Calibri"/>
                <a:cs typeface="Arial"/>
              </a:rPr>
              <a:t>g) encourager l’intégration de la prévention de la noyade dans les programmes de réduction des risques de catastrophes existants, en particulier dans ceux qui s’adressent aux populations exposées aux crues et aux inondations côtières, en faisant appel notamment à la coopération internationale, régionale et bilatérale ; </a:t>
            </a:r>
            <a:endParaRPr lang="fr-FR" sz="1400" dirty="0" smtClean="0">
              <a:solidFill>
                <a:srgbClr val="002060"/>
              </a:solidFill>
              <a:latin typeface="Arial Narrow" pitchFamily="34" charset="0"/>
              <a:ea typeface="Calibri"/>
              <a:cs typeface="Arial"/>
            </a:endParaRPr>
          </a:p>
          <a:p>
            <a:pPr marL="0" lvl="0" indent="0">
              <a:lnSpc>
                <a:spcPct val="107000"/>
              </a:lnSpc>
              <a:buNone/>
            </a:pPr>
            <a:endParaRPr lang="en-ZA" sz="1400" dirty="0">
              <a:solidFill>
                <a:srgbClr val="002060"/>
              </a:solidFill>
              <a:latin typeface="Arial Narrow" pitchFamily="34" charset="0"/>
              <a:ea typeface="Calibri"/>
              <a:cs typeface="Arial"/>
            </a:endParaRPr>
          </a:p>
          <a:p>
            <a:pPr lvl="0">
              <a:lnSpc>
                <a:spcPct val="107000"/>
              </a:lnSpc>
            </a:pPr>
            <a:r>
              <a:rPr lang="fr-FR" sz="1400" dirty="0">
                <a:solidFill>
                  <a:srgbClr val="002060"/>
                </a:solidFill>
                <a:latin typeface="Arial Narrow" pitchFamily="34" charset="0"/>
                <a:ea typeface="Calibri"/>
                <a:cs typeface="Arial"/>
              </a:rPr>
              <a:t>h) favoriser la coopération internationale en échangeant enseignements, expériences et meilleures pratiques, dans la région et d’une région à l’autre ; A/75/L.76 4/4 21-04915 </a:t>
            </a:r>
            <a:r>
              <a:rPr lang="fr-FR" sz="1400" dirty="0" smtClean="0">
                <a:solidFill>
                  <a:srgbClr val="002060"/>
                </a:solidFill>
                <a:latin typeface="Arial Narrow" pitchFamily="34" charset="0"/>
                <a:ea typeface="Calibri"/>
                <a:cs typeface="Arial"/>
              </a:rPr>
              <a:t>;</a:t>
            </a:r>
          </a:p>
          <a:p>
            <a:pPr marL="0" lvl="0" indent="0">
              <a:lnSpc>
                <a:spcPct val="107000"/>
              </a:lnSpc>
              <a:buNone/>
            </a:pPr>
            <a:endParaRPr lang="en-ZA" sz="1400" dirty="0">
              <a:solidFill>
                <a:srgbClr val="002060"/>
              </a:solidFill>
              <a:latin typeface="Arial Narrow" pitchFamily="34" charset="0"/>
              <a:ea typeface="Calibri"/>
              <a:cs typeface="Arial"/>
            </a:endParaRPr>
          </a:p>
          <a:p>
            <a:pPr lvl="0">
              <a:lnSpc>
                <a:spcPct val="107000"/>
              </a:lnSpc>
            </a:pPr>
            <a:r>
              <a:rPr lang="fr-FR" sz="1400" dirty="0">
                <a:solidFill>
                  <a:srgbClr val="002060"/>
                </a:solidFill>
                <a:latin typeface="Arial Narrow" pitchFamily="34" charset="0"/>
                <a:ea typeface="Calibri"/>
                <a:cs typeface="Arial"/>
              </a:rPr>
              <a:t>i) promouvoir la recherche et le développement de nouveaux outils et de nouvelles technologies pour la prévention de la noyade et favoriser le renforcement des capacités en faisant appel à la coopération Africaine ; </a:t>
            </a:r>
            <a:endParaRPr lang="fr-FR" sz="1400" dirty="0" smtClean="0">
              <a:solidFill>
                <a:srgbClr val="002060"/>
              </a:solidFill>
              <a:latin typeface="Arial Narrow" pitchFamily="34" charset="0"/>
              <a:ea typeface="Calibri"/>
              <a:cs typeface="Arial"/>
            </a:endParaRPr>
          </a:p>
          <a:p>
            <a:pPr marL="0" lvl="0" indent="0">
              <a:lnSpc>
                <a:spcPct val="107000"/>
              </a:lnSpc>
              <a:buNone/>
            </a:pPr>
            <a:endParaRPr lang="en-ZA" sz="1400" dirty="0">
              <a:solidFill>
                <a:srgbClr val="002060"/>
              </a:solidFill>
              <a:latin typeface="Arial Narrow" pitchFamily="34" charset="0"/>
              <a:ea typeface="Calibri"/>
              <a:cs typeface="Arial"/>
            </a:endParaRPr>
          </a:p>
          <a:p>
            <a:pPr lvl="0">
              <a:lnSpc>
                <a:spcPct val="107000"/>
              </a:lnSpc>
            </a:pPr>
            <a:r>
              <a:rPr lang="fr-FR" sz="1400" dirty="0">
                <a:solidFill>
                  <a:srgbClr val="002060"/>
                </a:solidFill>
                <a:latin typeface="Arial Narrow" pitchFamily="34" charset="0"/>
                <a:ea typeface="Calibri"/>
                <a:cs typeface="Arial"/>
              </a:rPr>
              <a:t>j) envisager de faire figurer dans les programmes scolaires des cours sur la sécurité dans l’eau, des leçons de natation et une formation aux premiers secours, dans le respect du dispositif de gouvernance régissant l’éducation dans notre </a:t>
            </a:r>
            <a:r>
              <a:rPr lang="fr-FR" sz="1400" dirty="0" smtClean="0">
                <a:solidFill>
                  <a:srgbClr val="002060"/>
                </a:solidFill>
                <a:latin typeface="Arial Narrow" pitchFamily="34" charset="0"/>
                <a:ea typeface="Calibri"/>
                <a:cs typeface="Arial"/>
              </a:rPr>
              <a:t>pays.</a:t>
            </a:r>
            <a:endParaRPr lang="en-ZA" sz="1400" dirty="0">
              <a:solidFill>
                <a:srgbClr val="002060"/>
              </a:solidFill>
              <a:latin typeface="Arial Narrow" pitchFamily="34" charset="0"/>
              <a:ea typeface="Calibri"/>
              <a:cs typeface="Arial"/>
            </a:endParaRPr>
          </a:p>
          <a:p>
            <a:endParaRPr lang="en-ZA" sz="1400"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44625"/>
            <a:ext cx="579361"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918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rgbClr val="0070C0"/>
                </a:solidFill>
                <a:latin typeface="Arial Narrow" pitchFamily="34" charset="0"/>
              </a:rPr>
              <a:t>OMS ET NATIONS UNIES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a:bodyPr>
          <a:lstStyle/>
          <a:p>
            <a:pPr>
              <a:lnSpc>
                <a:spcPct val="107000"/>
              </a:lnSpc>
              <a:spcAft>
                <a:spcPts val="0"/>
              </a:spcAft>
            </a:pPr>
            <a:r>
              <a:rPr lang="fr-FR" sz="1600" dirty="0" smtClean="0">
                <a:solidFill>
                  <a:srgbClr val="002060"/>
                </a:solidFill>
                <a:effectLst/>
                <a:latin typeface="Arial Narrow" pitchFamily="34" charset="0"/>
                <a:ea typeface="Calibri"/>
                <a:cs typeface="Arial"/>
              </a:rPr>
              <a:t>Inviter l’Organisation mondiale de la Santé à contribuer aux efforts de prévention de la noyade des États Membres qui le lui demandent et à coordonner l’action des entités des Nations Unies, notamment du Fonds des Nations Unies pour l’enfance, du Bureau de la coordination des affaires humanitaires du Secrétariat, du Bureau des Nations Unies pour la prévention des catastrophes et du Programme des Nations Unies pour le développement ; </a:t>
            </a:r>
            <a:endParaRPr lang="en-ZA" sz="1600" dirty="0">
              <a:solidFill>
                <a:srgbClr val="002060"/>
              </a:solidFill>
              <a:latin typeface="Arial Narrow" pitchFamily="34" charset="0"/>
              <a:ea typeface="Calibri"/>
              <a:cs typeface="Arial"/>
            </a:endParaRPr>
          </a:p>
          <a:p>
            <a:pPr marL="0" indent="0">
              <a:lnSpc>
                <a:spcPct val="107000"/>
              </a:lnSpc>
              <a:spcAft>
                <a:spcPts val="0"/>
              </a:spcAft>
              <a:buNone/>
              <a:tabLst>
                <a:tab pos="1466850" algn="l"/>
              </a:tabLst>
            </a:pPr>
            <a:r>
              <a:rPr lang="fr-FR" sz="1600" dirty="0" smtClean="0">
                <a:solidFill>
                  <a:srgbClr val="002060"/>
                </a:solidFill>
                <a:effectLst/>
                <a:latin typeface="Arial Narrow" pitchFamily="34" charset="0"/>
                <a:ea typeface="Calibri"/>
                <a:cs typeface="Arial"/>
              </a:rPr>
              <a:t>	</a:t>
            </a:r>
            <a:endParaRPr lang="en-ZA" sz="1600" dirty="0">
              <a:solidFill>
                <a:srgbClr val="002060"/>
              </a:solidFill>
              <a:latin typeface="Arial Narrow" pitchFamily="34" charset="0"/>
              <a:ea typeface="Calibri"/>
              <a:cs typeface="Arial"/>
            </a:endParaRPr>
          </a:p>
          <a:p>
            <a:pPr marL="0" indent="0">
              <a:buNone/>
            </a:pPr>
            <a:endParaRPr lang="en-ZA" dirty="0"/>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01049" cy="59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361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contenu 2"/>
          <p:cNvSpPr>
            <a:spLocks noGrp="1"/>
          </p:cNvSpPr>
          <p:nvPr>
            <p:ph idx="1"/>
          </p:nvPr>
        </p:nvSpPr>
        <p:spPr/>
        <p:txBody>
          <a:bodyPr/>
          <a:lstStyle/>
          <a:p>
            <a:endParaRPr lang="en-Z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764705"/>
            <a:ext cx="435021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F87B083E-D498-4BDF-ABF3-3B7227318789" descr="F87B083E-D498-4BDF-ABF3-3B72273187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7" y="23060"/>
            <a:ext cx="648071" cy="64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3230979"/>
            <a:ext cx="3584848" cy="2688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4549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dirty="0" smtClean="0">
                <a:solidFill>
                  <a:srgbClr val="0070C0"/>
                </a:solidFill>
                <a:latin typeface="Arial Narrow" pitchFamily="34" charset="0"/>
              </a:rPr>
              <a:t>JOURNEE MONDIALE</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77500" lnSpcReduction="20000"/>
          </a:bodyPr>
          <a:lstStyle/>
          <a:p>
            <a:pPr lvl="0">
              <a:lnSpc>
                <a:spcPct val="107000"/>
              </a:lnSpc>
            </a:pPr>
            <a:r>
              <a:rPr lang="fr-FR" sz="1400" dirty="0" smtClean="0">
                <a:solidFill>
                  <a:srgbClr val="002060"/>
                </a:solidFill>
                <a:latin typeface="Arial Narrow" pitchFamily="34" charset="0"/>
                <a:ea typeface="Calibri"/>
                <a:cs typeface="Arial"/>
              </a:rPr>
              <a:t>Invite </a:t>
            </a:r>
            <a:r>
              <a:rPr lang="fr-FR" sz="1400" dirty="0">
                <a:solidFill>
                  <a:srgbClr val="002060"/>
                </a:solidFill>
                <a:latin typeface="Arial Narrow" pitchFamily="34" charset="0"/>
                <a:ea typeface="Calibri"/>
                <a:cs typeface="Arial"/>
              </a:rPr>
              <a:t>tous les États Membres, les organisations compétentes du système des Nations Unies et les autres organisations mondiales, régionales et sous régionales, ainsi que les autres parties prenantes, notamment la société civile, le secteur privé, les milieux universitaires et les particuliers, à célébrer chaque année la Journée mondiale de prévention de la noyade de manière appropriée et compte tenu des priorités nationales, en organisant des activités éducatives et des activités d’échange de connaissances ou d’autres activités de sensibilisation à l’importance de la prévention de la noyade et à la nécessité d’engager d’urgence une action multisectorielle coordonnée pour améliorer la sécurité dans l’eau, le but étant de réduire le nombre de décès évitables ; </a:t>
            </a:r>
            <a:endParaRPr lang="fr-FR" sz="1400" dirty="0" smtClean="0">
              <a:solidFill>
                <a:srgbClr val="002060"/>
              </a:solidFill>
              <a:latin typeface="Arial Narrow" pitchFamily="34" charset="0"/>
              <a:ea typeface="Calibri"/>
              <a:cs typeface="Arial"/>
            </a:endParaRPr>
          </a:p>
          <a:p>
            <a:pPr marL="0" lvl="0" indent="0">
              <a:lnSpc>
                <a:spcPct val="107000"/>
              </a:lnSpc>
              <a:buNone/>
            </a:pPr>
            <a:endParaRPr lang="fr-FR" sz="1400" dirty="0" smtClean="0">
              <a:solidFill>
                <a:srgbClr val="002060"/>
              </a:solidFill>
              <a:latin typeface="Arial Narrow" pitchFamily="34" charset="0"/>
              <a:ea typeface="Calibri"/>
              <a:cs typeface="Arial"/>
            </a:endParaRPr>
          </a:p>
          <a:p>
            <a:pPr lvl="0">
              <a:lnSpc>
                <a:spcPct val="107000"/>
              </a:lnSpc>
            </a:pPr>
            <a:r>
              <a:rPr lang="fr-FR" sz="1400" dirty="0" smtClean="0">
                <a:solidFill>
                  <a:srgbClr val="002060"/>
                </a:solidFill>
                <a:latin typeface="Arial Narrow" pitchFamily="34" charset="0"/>
                <a:ea typeface="Calibri"/>
                <a:cs typeface="Arial"/>
              </a:rPr>
              <a:t>La résolution proclame le 25 juillet de chaque année «Journée mondiale de la prévention des noyades» pour sensibiliser à l’importance de la prévention des noyades et à la nécessité d’une action multisectorielle coordonnée d’urgence pour améliorer la sécurité de l’eau, dans le but de réduire les décès évitables;</a:t>
            </a:r>
          </a:p>
          <a:p>
            <a:pPr marL="0" lvl="0" indent="0">
              <a:lnSpc>
                <a:spcPct val="107000"/>
              </a:lnSpc>
              <a:buNone/>
            </a:pPr>
            <a:endParaRPr lang="fr-FR" sz="1400" dirty="0" smtClean="0">
              <a:solidFill>
                <a:srgbClr val="002060"/>
              </a:solidFill>
              <a:latin typeface="Arial Narrow" pitchFamily="34" charset="0"/>
              <a:ea typeface="Calibri"/>
              <a:cs typeface="Arial"/>
            </a:endParaRPr>
          </a:p>
          <a:p>
            <a:pPr lvl="0">
              <a:lnSpc>
                <a:spcPct val="107000"/>
              </a:lnSpc>
            </a:pPr>
            <a:r>
              <a:rPr lang="fr-FR" sz="1400" dirty="0" smtClean="0">
                <a:solidFill>
                  <a:srgbClr val="002060"/>
                </a:solidFill>
                <a:latin typeface="Arial Narrow" pitchFamily="34" charset="0"/>
                <a:ea typeface="Calibri"/>
                <a:cs typeface="Arial"/>
              </a:rPr>
              <a:t>Inviter l’Organisation mondiale de la Santé à faciliter la célébration de la Journée mondiale de prévention de la noyade, en collaboration avec d’autres organisations compétentes, en tenant compte des dispositions figurant dans l’annexe de la résolution 1980/67 du Conseil économique et social ; </a:t>
            </a:r>
          </a:p>
          <a:p>
            <a:pPr lvl="0">
              <a:lnSpc>
                <a:spcPct val="107000"/>
              </a:lnSpc>
            </a:pPr>
            <a:endParaRPr lang="fr-FR" sz="1400" dirty="0" smtClean="0">
              <a:solidFill>
                <a:srgbClr val="002060"/>
              </a:solidFill>
              <a:latin typeface="Arial Narrow" pitchFamily="34" charset="0"/>
              <a:ea typeface="Calibri"/>
              <a:cs typeface="Arial"/>
            </a:endParaRPr>
          </a:p>
          <a:p>
            <a:pPr lvl="0">
              <a:lnSpc>
                <a:spcPct val="107000"/>
              </a:lnSpc>
            </a:pPr>
            <a:r>
              <a:rPr lang="fr-FR" sz="1400" dirty="0" smtClean="0">
                <a:solidFill>
                  <a:srgbClr val="002060"/>
                </a:solidFill>
                <a:latin typeface="Arial Narrow" pitchFamily="34" charset="0"/>
                <a:ea typeface="Calibri"/>
                <a:cs typeface="Arial"/>
              </a:rPr>
              <a:t>Préparer cette journée convenablement au cahier des charges des nations unies.</a:t>
            </a:r>
          </a:p>
          <a:p>
            <a:pPr lvl="0">
              <a:lnSpc>
                <a:spcPct val="107000"/>
              </a:lnSpc>
            </a:pPr>
            <a:endParaRPr lang="en-ZA" sz="1400" dirty="0">
              <a:solidFill>
                <a:srgbClr val="002060"/>
              </a:solidFill>
              <a:latin typeface="Arial Narrow" pitchFamily="34" charset="0"/>
              <a:ea typeface="Calibri"/>
              <a:cs typeface="Arial"/>
            </a:endParaRPr>
          </a:p>
          <a:p>
            <a:endParaRPr lang="en-ZA" sz="1400"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73470" cy="66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667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BE" dirty="0" smtClean="0"/>
              <a:t/>
            </a:r>
            <a:br>
              <a:rPr lang="fr-BE" dirty="0" smtClean="0"/>
            </a:br>
            <a:r>
              <a:rPr lang="fr-BE" dirty="0" smtClean="0">
                <a:solidFill>
                  <a:srgbClr val="0070C0"/>
                </a:solidFill>
                <a:latin typeface="Arial Narrow" pitchFamily="34" charset="0"/>
              </a:rPr>
              <a:t>PRECONISATIONS</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Autofit/>
          </a:bodyPr>
          <a:lstStyle/>
          <a:p>
            <a:r>
              <a:rPr lang="fr-FR" sz="1000" dirty="0">
                <a:latin typeface="Arial Narrow" pitchFamily="34" charset="0"/>
              </a:rPr>
              <a:t>Préconisation n° 1 : Poursuivre les « enquêtes noyades », tous les </a:t>
            </a:r>
            <a:r>
              <a:rPr lang="fr-FR" sz="1000" dirty="0" smtClean="0">
                <a:latin typeface="Arial Narrow" pitchFamily="34" charset="0"/>
              </a:rPr>
              <a:t>deux </a:t>
            </a:r>
            <a:r>
              <a:rPr lang="fr-FR" sz="1000" dirty="0">
                <a:latin typeface="Arial Narrow" pitchFamily="34" charset="0"/>
              </a:rPr>
              <a:t>ans, en approfondissant l’analyse des données dans le cadre d’une approche interministérielle renforcée et en communiquant avec prudence sur les résultats intermédiaires. </a:t>
            </a:r>
            <a:endParaRPr lang="fr-FR" sz="1000" dirty="0" smtClean="0">
              <a:latin typeface="Arial Narrow" pitchFamily="34" charset="0"/>
            </a:endParaRPr>
          </a:p>
          <a:p>
            <a:r>
              <a:rPr lang="fr-FR" sz="1000" dirty="0" smtClean="0">
                <a:latin typeface="Arial Narrow" pitchFamily="34" charset="0"/>
              </a:rPr>
              <a:t>Préconisation </a:t>
            </a:r>
            <a:r>
              <a:rPr lang="fr-FR" sz="1000" dirty="0">
                <a:latin typeface="Arial Narrow" pitchFamily="34" charset="0"/>
              </a:rPr>
              <a:t>n° 2 : Créer un test unique, repère de validation d’un « savoir </a:t>
            </a:r>
            <a:r>
              <a:rPr lang="fr-FR" sz="1000" dirty="0" smtClean="0">
                <a:latin typeface="Arial Narrow" pitchFamily="34" charset="0"/>
              </a:rPr>
              <a:t>sauver </a:t>
            </a:r>
            <a:r>
              <a:rPr lang="fr-FR" sz="1000" dirty="0">
                <a:latin typeface="Arial Narrow" pitchFamily="34" charset="0"/>
              </a:rPr>
              <a:t>» à l’école et hors de l’école. </a:t>
            </a:r>
            <a:endParaRPr lang="fr-FR" sz="1000" dirty="0" smtClean="0">
              <a:latin typeface="Arial Narrow" pitchFamily="34" charset="0"/>
            </a:endParaRPr>
          </a:p>
          <a:p>
            <a:r>
              <a:rPr lang="fr-FR" sz="1000" dirty="0" smtClean="0">
                <a:latin typeface="Arial Narrow" pitchFamily="34" charset="0"/>
              </a:rPr>
              <a:t>Préconisation </a:t>
            </a:r>
            <a:r>
              <a:rPr lang="fr-FR" sz="1000" dirty="0">
                <a:latin typeface="Arial Narrow" pitchFamily="34" charset="0"/>
              </a:rPr>
              <a:t>n° 3 : Vérifier les compétences aquatiques des enfants instruits en dehors de l’école publique ou privée sous contrat, à l’instar des autres compétences du « socle commun de connaissances, de compétences et de culture </a:t>
            </a:r>
            <a:r>
              <a:rPr lang="fr-FR" sz="1000" dirty="0" smtClean="0">
                <a:latin typeface="Arial Narrow" pitchFamily="34" charset="0"/>
              </a:rPr>
              <a:t>».</a:t>
            </a:r>
          </a:p>
          <a:p>
            <a:r>
              <a:rPr lang="fr-FR" sz="1000" dirty="0" smtClean="0">
                <a:latin typeface="Arial Narrow" pitchFamily="34" charset="0"/>
              </a:rPr>
              <a:t>Préconisation </a:t>
            </a:r>
            <a:r>
              <a:rPr lang="fr-FR" sz="1000" dirty="0">
                <a:latin typeface="Arial Narrow" pitchFamily="34" charset="0"/>
              </a:rPr>
              <a:t>n° 4 : Accompagner la mise en œuvre de la réglementation relative à l’enseignement de la natation scolaire, en tenant compte des différents contextes locaux, au service d’une meilleure équité territoriale et améliorer parallèlement le suivi des attestations « savoir </a:t>
            </a:r>
            <a:r>
              <a:rPr lang="fr-FR" sz="1000" dirty="0" smtClean="0">
                <a:latin typeface="Arial Narrow" pitchFamily="34" charset="0"/>
              </a:rPr>
              <a:t>sauver </a:t>
            </a:r>
            <a:r>
              <a:rPr lang="fr-FR" sz="1000" dirty="0">
                <a:latin typeface="Arial Narrow" pitchFamily="34" charset="0"/>
              </a:rPr>
              <a:t>» au plan national. </a:t>
            </a:r>
            <a:endParaRPr lang="fr-FR" sz="1000" dirty="0" smtClean="0">
              <a:latin typeface="Arial Narrow" pitchFamily="34" charset="0"/>
            </a:endParaRPr>
          </a:p>
          <a:p>
            <a:r>
              <a:rPr lang="fr-FR" sz="1000" dirty="0" smtClean="0">
                <a:latin typeface="Arial Narrow" pitchFamily="34" charset="0"/>
              </a:rPr>
              <a:t>Préconisation </a:t>
            </a:r>
            <a:r>
              <a:rPr lang="fr-FR" sz="1000" dirty="0">
                <a:latin typeface="Arial Narrow" pitchFamily="34" charset="0"/>
              </a:rPr>
              <a:t>n° 5 : Partager, dans et hors de l’école, les objectifs et les outils d’une progression commune, afin de garantir l’apprentissage sécuritaire </a:t>
            </a:r>
            <a:r>
              <a:rPr lang="fr-FR" sz="1000" dirty="0" smtClean="0">
                <a:latin typeface="Arial Narrow" pitchFamily="34" charset="0"/>
              </a:rPr>
              <a:t>du sauvetage, </a:t>
            </a:r>
            <a:r>
              <a:rPr lang="fr-FR" sz="1000" dirty="0">
                <a:latin typeface="Arial Narrow" pitchFamily="34" charset="0"/>
              </a:rPr>
              <a:t>dans le cadre de rapprochements et coopérations entre l’École, les clubs et les collectivités </a:t>
            </a:r>
            <a:r>
              <a:rPr lang="fr-FR" sz="1000" dirty="0" smtClean="0">
                <a:latin typeface="Arial Narrow" pitchFamily="34" charset="0"/>
              </a:rPr>
              <a:t>territoriales</a:t>
            </a:r>
            <a:r>
              <a:rPr lang="fr-FR" sz="1000" dirty="0">
                <a:latin typeface="Arial Narrow" pitchFamily="34" charset="0"/>
              </a:rPr>
              <a:t>.</a:t>
            </a:r>
            <a:endParaRPr lang="en-ZA" sz="1000"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48071" cy="64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980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sz="3200" dirty="0">
                <a:solidFill>
                  <a:srgbClr val="0070C0"/>
                </a:solidFill>
                <a:latin typeface="Arial Narrow" pitchFamily="34" charset="0"/>
              </a:rPr>
              <a:t>PRECONISATIONS</a:t>
            </a:r>
            <a:endParaRPr lang="en-ZA" dirty="0"/>
          </a:p>
        </p:txBody>
      </p:sp>
      <p:sp>
        <p:nvSpPr>
          <p:cNvPr id="3" name="Espace réservé du contenu 2"/>
          <p:cNvSpPr>
            <a:spLocks noGrp="1"/>
          </p:cNvSpPr>
          <p:nvPr>
            <p:ph idx="1"/>
          </p:nvPr>
        </p:nvSpPr>
        <p:spPr/>
        <p:txBody>
          <a:bodyPr>
            <a:normAutofit fontScale="62500" lnSpcReduction="20000"/>
          </a:bodyPr>
          <a:lstStyle/>
          <a:p>
            <a:r>
              <a:rPr lang="fr-FR" dirty="0" smtClean="0">
                <a:latin typeface="Arial Narrow" pitchFamily="34" charset="0"/>
              </a:rPr>
              <a:t>Préconisation </a:t>
            </a:r>
            <a:r>
              <a:rPr lang="fr-FR" dirty="0">
                <a:latin typeface="Arial Narrow" pitchFamily="34" charset="0"/>
              </a:rPr>
              <a:t>n° 6 : Mettre davantage à profit les accueils </a:t>
            </a:r>
            <a:r>
              <a:rPr lang="fr-FR" dirty="0" smtClean="0">
                <a:latin typeface="Arial Narrow" pitchFamily="34" charset="0"/>
              </a:rPr>
              <a:t>des vacances de MJS </a:t>
            </a:r>
            <a:r>
              <a:rPr lang="fr-FR" dirty="0">
                <a:latin typeface="Arial Narrow" pitchFamily="34" charset="0"/>
              </a:rPr>
              <a:t>organisés sur les temps de vacances pour proposer un enseignement </a:t>
            </a:r>
            <a:r>
              <a:rPr lang="fr-FR" dirty="0" smtClean="0">
                <a:latin typeface="Arial Narrow" pitchFamily="34" charset="0"/>
              </a:rPr>
              <a:t>du sauvetage </a:t>
            </a:r>
            <a:r>
              <a:rPr lang="fr-FR" dirty="0">
                <a:latin typeface="Arial Narrow" pitchFamily="34" charset="0"/>
              </a:rPr>
              <a:t>et la validation du ou des tests « savoir </a:t>
            </a:r>
            <a:r>
              <a:rPr lang="fr-FR" dirty="0" smtClean="0">
                <a:latin typeface="Arial Narrow" pitchFamily="34" charset="0"/>
              </a:rPr>
              <a:t>sauver »;</a:t>
            </a:r>
          </a:p>
          <a:p>
            <a:r>
              <a:rPr lang="fr-FR" dirty="0" smtClean="0">
                <a:latin typeface="Arial Narrow" pitchFamily="34" charset="0"/>
              </a:rPr>
              <a:t>Préconisation </a:t>
            </a:r>
            <a:r>
              <a:rPr lang="fr-FR" dirty="0">
                <a:latin typeface="Arial Narrow" pitchFamily="34" charset="0"/>
              </a:rPr>
              <a:t>n° 7 : Encourager les collectivités territoriales et les clubs à renforcer leurs coopérations pour organiser des apprentissages ciblés sur la population des adultes qui ne savent pas </a:t>
            </a:r>
            <a:r>
              <a:rPr lang="fr-FR" dirty="0" smtClean="0">
                <a:latin typeface="Arial Narrow" pitchFamily="34" charset="0"/>
              </a:rPr>
              <a:t>nager; </a:t>
            </a:r>
          </a:p>
          <a:p>
            <a:r>
              <a:rPr lang="fr-FR" dirty="0" smtClean="0">
                <a:latin typeface="Arial Narrow" pitchFamily="34" charset="0"/>
              </a:rPr>
              <a:t>Préconisation </a:t>
            </a:r>
            <a:r>
              <a:rPr lang="fr-FR" dirty="0">
                <a:latin typeface="Arial Narrow" pitchFamily="34" charset="0"/>
              </a:rPr>
              <a:t>n° 8 : Donner son plein impact au principe de subsidiarité en ne cadrant pas, à l’excès, les conditions d’organisation et de déroulement de l’apprentissage de la nage, depuis le niveau national, afin de laisser aux acteurs locaux les marges d’initiative nécessaires contribuant à l’atteinte de 100 % de nageurs en fin de </a:t>
            </a:r>
            <a:r>
              <a:rPr lang="fr-FR" dirty="0" smtClean="0">
                <a:latin typeface="Arial Narrow" pitchFamily="34" charset="0"/>
              </a:rPr>
              <a:t>sixième;</a:t>
            </a:r>
          </a:p>
          <a:p>
            <a:r>
              <a:rPr lang="fr-FR" dirty="0" smtClean="0">
                <a:latin typeface="Arial Narrow" pitchFamily="34" charset="0"/>
              </a:rPr>
              <a:t>Préconisation </a:t>
            </a:r>
            <a:r>
              <a:rPr lang="fr-FR" dirty="0">
                <a:latin typeface="Arial Narrow" pitchFamily="34" charset="0"/>
              </a:rPr>
              <a:t>n° 9 : Assurer la valorisation et une diffusion élargie des « bonnes pratiques » territoriales, liées à l’apprentissage </a:t>
            </a:r>
            <a:r>
              <a:rPr lang="fr-FR" dirty="0" smtClean="0">
                <a:latin typeface="Arial Narrow" pitchFamily="34" charset="0"/>
              </a:rPr>
              <a:t>du sauvetage, </a:t>
            </a:r>
            <a:r>
              <a:rPr lang="fr-FR" dirty="0">
                <a:latin typeface="Arial Narrow" pitchFamily="34" charset="0"/>
              </a:rPr>
              <a:t>via les réseaux existants d’élus, de professionnels, fédéraux, </a:t>
            </a:r>
            <a:r>
              <a:rPr lang="fr-FR" dirty="0" smtClean="0">
                <a:latin typeface="Arial Narrow" pitchFamily="34" charset="0"/>
              </a:rPr>
              <a:t>ministériels; </a:t>
            </a:r>
          </a:p>
          <a:p>
            <a:r>
              <a:rPr lang="fr-FR" dirty="0" smtClean="0">
                <a:latin typeface="Arial Narrow" pitchFamily="34" charset="0"/>
              </a:rPr>
              <a:t>Préconisation </a:t>
            </a:r>
            <a:r>
              <a:rPr lang="fr-FR" dirty="0">
                <a:latin typeface="Arial Narrow" pitchFamily="34" charset="0"/>
              </a:rPr>
              <a:t>n° 10 : Renforcer et pérenniser, en partenariat avec les collectivités territoriales, l’engagement financier de l’État, sur la base de plans pluriannuels, de rénovation ou de construction d’équipements aquatiques, prioritairement sur les territoires carencés, en incluant une clause obligatoire, relative à l’apprentissage </a:t>
            </a:r>
            <a:r>
              <a:rPr lang="fr-FR" dirty="0" smtClean="0">
                <a:latin typeface="Arial Narrow" pitchFamily="34" charset="0"/>
              </a:rPr>
              <a:t>du sauvetage;</a:t>
            </a:r>
            <a:endParaRPr lang="en-ZA"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48071" cy="64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1184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sz="3200" dirty="0">
                <a:solidFill>
                  <a:srgbClr val="0070C0"/>
                </a:solidFill>
                <a:latin typeface="Arial Narrow" pitchFamily="34" charset="0"/>
              </a:rPr>
              <a:t>PRECONISATIONS</a:t>
            </a:r>
            <a:endParaRPr lang="en-ZA" dirty="0"/>
          </a:p>
        </p:txBody>
      </p:sp>
      <p:sp>
        <p:nvSpPr>
          <p:cNvPr id="3" name="Espace réservé du contenu 2"/>
          <p:cNvSpPr>
            <a:spLocks noGrp="1"/>
          </p:cNvSpPr>
          <p:nvPr>
            <p:ph idx="1"/>
          </p:nvPr>
        </p:nvSpPr>
        <p:spPr/>
        <p:txBody>
          <a:bodyPr>
            <a:normAutofit fontScale="55000" lnSpcReduction="20000"/>
          </a:bodyPr>
          <a:lstStyle/>
          <a:p>
            <a:r>
              <a:rPr lang="fr-FR" dirty="0">
                <a:latin typeface="Arial Narrow" pitchFamily="34" charset="0"/>
              </a:rPr>
              <a:t>Préconisation n° 11 : Évaluer l’efficience des expérimentations conduites en matière de création et/ou de gestion de bassins, en vue d’impulser, le cas échéant, des programmes ambitieux de soutien (technique et financier) à </a:t>
            </a:r>
            <a:r>
              <a:rPr lang="fr-FR" dirty="0" smtClean="0">
                <a:latin typeface="Arial Narrow" pitchFamily="34" charset="0"/>
              </a:rPr>
              <a:t>l’innovation;</a:t>
            </a:r>
          </a:p>
          <a:p>
            <a:r>
              <a:rPr lang="fr-FR" dirty="0" smtClean="0">
                <a:latin typeface="Arial Narrow" pitchFamily="34" charset="0"/>
              </a:rPr>
              <a:t>Préconisation </a:t>
            </a:r>
            <a:r>
              <a:rPr lang="fr-FR" dirty="0">
                <a:latin typeface="Arial Narrow" pitchFamily="34" charset="0"/>
              </a:rPr>
              <a:t>n° 12 : Concrétiser les coopérations entre </a:t>
            </a:r>
            <a:r>
              <a:rPr lang="fr-FR" dirty="0" smtClean="0">
                <a:latin typeface="Arial Narrow" pitchFamily="34" charset="0"/>
              </a:rPr>
              <a:t>le MJS, </a:t>
            </a:r>
            <a:r>
              <a:rPr lang="fr-FR" dirty="0">
                <a:latin typeface="Arial Narrow" pitchFamily="34" charset="0"/>
              </a:rPr>
              <a:t>de l’éducation nationale et de l’enseignement supérieur en exploitant mieux les espaces et dispositifs de collaboration existants : associations sportives scolaires, enseignement optionnel, sections sportives scolaires, formations et diplômes, afin d’enrichir le vivier d’encadrants </a:t>
            </a:r>
            <a:r>
              <a:rPr lang="fr-FR" dirty="0" smtClean="0">
                <a:latin typeface="Arial Narrow" pitchFamily="34" charset="0"/>
              </a:rPr>
              <a:t>potentiels; </a:t>
            </a:r>
          </a:p>
          <a:p>
            <a:r>
              <a:rPr lang="fr-FR" dirty="0" smtClean="0">
                <a:latin typeface="Arial Narrow" pitchFamily="34" charset="0"/>
              </a:rPr>
              <a:t>Préconisation </a:t>
            </a:r>
            <a:r>
              <a:rPr lang="fr-FR" dirty="0">
                <a:latin typeface="Arial Narrow" pitchFamily="34" charset="0"/>
              </a:rPr>
              <a:t>n° 13 : Articuler impérativement les réflexions conduites par le ministère de l’intérieur et le </a:t>
            </a:r>
            <a:r>
              <a:rPr lang="fr-FR" dirty="0" smtClean="0">
                <a:latin typeface="Arial Narrow" pitchFamily="34" charset="0"/>
              </a:rPr>
              <a:t>MJS </a:t>
            </a:r>
            <a:r>
              <a:rPr lang="fr-FR" dirty="0">
                <a:latin typeface="Arial Narrow" pitchFamily="34" charset="0"/>
              </a:rPr>
              <a:t>relatives aux certifications et exprimer une position commune de l’État, au sein des différents groupes de travail constitués, dans l’objectif d’une réduction du déficit d’encadrants des activités </a:t>
            </a:r>
            <a:r>
              <a:rPr lang="fr-FR" dirty="0" smtClean="0">
                <a:latin typeface="Arial Narrow" pitchFamily="34" charset="0"/>
              </a:rPr>
              <a:t>aquatiques</a:t>
            </a:r>
            <a:r>
              <a:rPr lang="fr-FR" dirty="0">
                <a:latin typeface="Arial Narrow" pitchFamily="34" charset="0"/>
              </a:rPr>
              <a:t>;</a:t>
            </a:r>
            <a:endParaRPr lang="fr-FR" dirty="0" smtClean="0">
              <a:latin typeface="Arial Narrow" pitchFamily="34" charset="0"/>
            </a:endParaRPr>
          </a:p>
          <a:p>
            <a:r>
              <a:rPr lang="fr-FR" dirty="0" smtClean="0">
                <a:latin typeface="Arial Narrow" pitchFamily="34" charset="0"/>
              </a:rPr>
              <a:t>Préconisation </a:t>
            </a:r>
            <a:r>
              <a:rPr lang="fr-FR" dirty="0">
                <a:latin typeface="Arial Narrow" pitchFamily="34" charset="0"/>
              </a:rPr>
              <a:t>n° 14 : Offrir aux MNS de réelles évolutions de carrière, plus attractives, à travers, notamment, la formation continue qualifiante, les dispositions statutaires, les régimes </a:t>
            </a:r>
            <a:r>
              <a:rPr lang="fr-FR" dirty="0" smtClean="0">
                <a:latin typeface="Arial Narrow" pitchFamily="34" charset="0"/>
              </a:rPr>
              <a:t>indemnitaires via la FN; </a:t>
            </a:r>
            <a:endParaRPr lang="fr-FR" dirty="0">
              <a:latin typeface="Arial Narrow" pitchFamily="34" charset="0"/>
            </a:endParaRPr>
          </a:p>
          <a:p>
            <a:r>
              <a:rPr lang="fr-FR" dirty="0" smtClean="0">
                <a:latin typeface="Arial Narrow" pitchFamily="34" charset="0"/>
              </a:rPr>
              <a:t>Préconisation </a:t>
            </a:r>
            <a:r>
              <a:rPr lang="fr-FR" dirty="0">
                <a:latin typeface="Arial Narrow" pitchFamily="34" charset="0"/>
              </a:rPr>
              <a:t>n° 15 : Assurer un pilotage mieux affirmé de l’inter ministérialité appuyé, notamment, sur un comité interministériel « Prévention et lutte contre les noyades », présidé par le Premier </a:t>
            </a:r>
            <a:r>
              <a:rPr lang="fr-FR" dirty="0" smtClean="0">
                <a:latin typeface="Arial Narrow" pitchFamily="34" charset="0"/>
              </a:rPr>
              <a:t>ministre;</a:t>
            </a:r>
            <a:endParaRPr lang="en-ZA"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48071" cy="64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22918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contenu 2"/>
          <p:cNvSpPr>
            <a:spLocks noGrp="1"/>
          </p:cNvSpPr>
          <p:nvPr>
            <p:ph idx="1"/>
          </p:nvPr>
        </p:nvSpPr>
        <p:spPr/>
        <p:txBody>
          <a:bodyPr/>
          <a:lstStyle/>
          <a:p>
            <a:endParaRPr lang="en-ZA"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412776"/>
            <a:ext cx="626469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F87B083E-D498-4BDF-ABF3-3B7227318789" descr="F87B083E-D498-4BDF-ABF3-3B72273187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624241" cy="6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902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sz="3200" dirty="0">
                <a:solidFill>
                  <a:srgbClr val="0070C0"/>
                </a:solidFill>
                <a:latin typeface="Arial Narrow" pitchFamily="34" charset="0"/>
              </a:rPr>
              <a:t>PRECONISATIONS</a:t>
            </a:r>
            <a:endParaRPr lang="en-ZA" dirty="0"/>
          </a:p>
        </p:txBody>
      </p:sp>
      <p:sp>
        <p:nvSpPr>
          <p:cNvPr id="3" name="Espace réservé du contenu 2"/>
          <p:cNvSpPr>
            <a:spLocks noGrp="1"/>
          </p:cNvSpPr>
          <p:nvPr>
            <p:ph idx="1"/>
          </p:nvPr>
        </p:nvSpPr>
        <p:spPr/>
        <p:txBody>
          <a:bodyPr>
            <a:normAutofit fontScale="55000" lnSpcReduction="20000"/>
          </a:bodyPr>
          <a:lstStyle/>
          <a:p>
            <a:r>
              <a:rPr lang="fr-FR" dirty="0">
                <a:latin typeface="Arial Narrow" pitchFamily="34" charset="0"/>
              </a:rPr>
              <a:t>Préconisation n° 16 : Développer, sur la base d’une définition partagée de l’aisance aquatique, à l’initiative des directeurs </a:t>
            </a:r>
            <a:r>
              <a:rPr lang="fr-FR" dirty="0" smtClean="0">
                <a:latin typeface="Arial Narrow" pitchFamily="34" charset="0"/>
              </a:rPr>
              <a:t>académiques, </a:t>
            </a:r>
            <a:r>
              <a:rPr lang="fr-FR" dirty="0">
                <a:latin typeface="Arial Narrow" pitchFamily="34" charset="0"/>
              </a:rPr>
              <a:t>des « apprentissages massés » et précoces, en étroite relation avec les propriétaires et gestionnaires des équipements </a:t>
            </a:r>
            <a:r>
              <a:rPr lang="fr-FR" dirty="0" smtClean="0">
                <a:latin typeface="Arial Narrow" pitchFamily="34" charset="0"/>
              </a:rPr>
              <a:t>aquatiques;</a:t>
            </a:r>
          </a:p>
          <a:p>
            <a:r>
              <a:rPr lang="fr-FR" dirty="0" smtClean="0">
                <a:latin typeface="Arial Narrow" pitchFamily="34" charset="0"/>
              </a:rPr>
              <a:t>Préconisation </a:t>
            </a:r>
            <a:r>
              <a:rPr lang="fr-FR" dirty="0">
                <a:latin typeface="Arial Narrow" pitchFamily="34" charset="0"/>
              </a:rPr>
              <a:t>n° 17 : Évaluer les expérimentations, menées autour de savoir </a:t>
            </a:r>
            <a:r>
              <a:rPr lang="fr-FR" dirty="0" smtClean="0">
                <a:latin typeface="Arial Narrow" pitchFamily="34" charset="0"/>
              </a:rPr>
              <a:t>sauver, </a:t>
            </a:r>
            <a:r>
              <a:rPr lang="fr-FR" dirty="0">
                <a:latin typeface="Arial Narrow" pitchFamily="34" charset="0"/>
              </a:rPr>
              <a:t>dans des conditions d’encadrement « classiques » mais aussi avec des « publics cibles » représentatifs de l’ensemble des territoires (zones de revitalisation rurale, éducation prioritaire, </a:t>
            </a:r>
            <a:r>
              <a:rPr lang="fr-FR" dirty="0" smtClean="0">
                <a:latin typeface="Arial Narrow" pitchFamily="34" charset="0"/>
              </a:rPr>
              <a:t>afin </a:t>
            </a:r>
            <a:r>
              <a:rPr lang="fr-FR" dirty="0">
                <a:latin typeface="Arial Narrow" pitchFamily="34" charset="0"/>
              </a:rPr>
              <a:t>d’anticiper les conditions d’une généralisation </a:t>
            </a:r>
            <a:r>
              <a:rPr lang="fr-FR" dirty="0" smtClean="0">
                <a:latin typeface="Arial Narrow" pitchFamily="34" charset="0"/>
              </a:rPr>
              <a:t>réussie;</a:t>
            </a:r>
          </a:p>
          <a:p>
            <a:r>
              <a:rPr lang="fr-FR" dirty="0" smtClean="0">
                <a:latin typeface="Arial Narrow" pitchFamily="34" charset="0"/>
              </a:rPr>
              <a:t>Préconisation </a:t>
            </a:r>
            <a:r>
              <a:rPr lang="fr-FR" dirty="0">
                <a:latin typeface="Arial Narrow" pitchFamily="34" charset="0"/>
              </a:rPr>
              <a:t>n° 18 : Étendre la délivrance de la carte professionnelle aux titulaires du </a:t>
            </a:r>
            <a:r>
              <a:rPr lang="fr-FR" dirty="0" smtClean="0">
                <a:latin typeface="Arial Narrow" pitchFamily="34" charset="0"/>
              </a:rPr>
              <a:t>diplôme de la ILS </a:t>
            </a:r>
            <a:r>
              <a:rPr lang="fr-FR" dirty="0">
                <a:latin typeface="Arial Narrow" pitchFamily="34" charset="0"/>
              </a:rPr>
              <a:t>et les soumettre à l’obligation de déclaration </a:t>
            </a:r>
            <a:r>
              <a:rPr lang="fr-FR" dirty="0" smtClean="0">
                <a:latin typeface="Arial Narrow" pitchFamily="34" charset="0"/>
              </a:rPr>
              <a:t>d’honorabilité</a:t>
            </a:r>
            <a:r>
              <a:rPr lang="fr-FR" dirty="0">
                <a:latin typeface="Arial Narrow" pitchFamily="34" charset="0"/>
              </a:rPr>
              <a:t>;</a:t>
            </a:r>
            <a:endParaRPr lang="fr-FR" dirty="0" smtClean="0">
              <a:latin typeface="Arial Narrow" pitchFamily="34" charset="0"/>
            </a:endParaRPr>
          </a:p>
          <a:p>
            <a:r>
              <a:rPr lang="fr-FR" dirty="0" smtClean="0">
                <a:latin typeface="Arial Narrow" pitchFamily="34" charset="0"/>
              </a:rPr>
              <a:t> </a:t>
            </a:r>
            <a:r>
              <a:rPr lang="fr-FR" dirty="0">
                <a:latin typeface="Arial Narrow" pitchFamily="34" charset="0"/>
              </a:rPr>
              <a:t>Préconisation n° 19 : Afin de valoriser les acteurs de l’encadrement des activités aquatiques, appréhender et traiter, de manière simultanée, les questions portant sur l’accroissement des prérogatives des titulaires du </a:t>
            </a:r>
            <a:r>
              <a:rPr lang="fr-FR" dirty="0" smtClean="0">
                <a:latin typeface="Arial Narrow" pitchFamily="34" charset="0"/>
              </a:rPr>
              <a:t>diplôme de la ILS, </a:t>
            </a:r>
            <a:r>
              <a:rPr lang="fr-FR" dirty="0">
                <a:latin typeface="Arial Narrow" pitchFamily="34" charset="0"/>
              </a:rPr>
              <a:t>la garantie de l’enseignement de la natation par les MNS et leur responsabilisation et implication accrues dans la rédaction du plan d’organisation de la surveillance et des </a:t>
            </a:r>
            <a:r>
              <a:rPr lang="fr-FR" dirty="0" smtClean="0">
                <a:latin typeface="Arial Narrow" pitchFamily="34" charset="0"/>
              </a:rPr>
              <a:t>secours; </a:t>
            </a:r>
          </a:p>
          <a:p>
            <a:r>
              <a:rPr lang="fr-FR" dirty="0" smtClean="0">
                <a:latin typeface="Arial Narrow" pitchFamily="34" charset="0"/>
              </a:rPr>
              <a:t>Préconisation </a:t>
            </a:r>
            <a:r>
              <a:rPr lang="fr-FR" dirty="0">
                <a:latin typeface="Arial Narrow" pitchFamily="34" charset="0"/>
              </a:rPr>
              <a:t>n° 20 : Réaliser une campagne de communication, nationale et grand public, agressive dans sa forme, portant sur les dangers réels des baignades, ainsi que sur les comportements et les gestes qui </a:t>
            </a:r>
            <a:r>
              <a:rPr lang="fr-FR" dirty="0" smtClean="0">
                <a:latin typeface="Arial Narrow" pitchFamily="34" charset="0"/>
              </a:rPr>
              <a:t>sauvent;</a:t>
            </a:r>
            <a:endParaRPr lang="en-ZA"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73470" cy="66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893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sz="3200" dirty="0">
                <a:solidFill>
                  <a:srgbClr val="0070C0"/>
                </a:solidFill>
                <a:latin typeface="Arial Narrow" pitchFamily="34" charset="0"/>
              </a:rPr>
              <a:t>PRECONISATIONS</a:t>
            </a:r>
            <a:endParaRPr lang="en-ZA" dirty="0"/>
          </a:p>
        </p:txBody>
      </p:sp>
      <p:sp>
        <p:nvSpPr>
          <p:cNvPr id="3" name="Espace réservé du contenu 2"/>
          <p:cNvSpPr>
            <a:spLocks noGrp="1"/>
          </p:cNvSpPr>
          <p:nvPr>
            <p:ph idx="1"/>
          </p:nvPr>
        </p:nvSpPr>
        <p:spPr/>
        <p:txBody>
          <a:bodyPr>
            <a:normAutofit fontScale="85000" lnSpcReduction="20000"/>
          </a:bodyPr>
          <a:lstStyle/>
          <a:p>
            <a:r>
              <a:rPr lang="fr-FR" dirty="0">
                <a:latin typeface="Arial Narrow" pitchFamily="34" charset="0"/>
              </a:rPr>
              <a:t>Préconisation n° 21 : Intégrer l’orientation « savoir sauver » dans la réflexion conduite autour du test unique dit « savoir nager sécuritaire </a:t>
            </a:r>
            <a:r>
              <a:rPr lang="fr-FR" dirty="0" smtClean="0">
                <a:latin typeface="Arial Narrow" pitchFamily="34" charset="0"/>
              </a:rPr>
              <a:t>»;</a:t>
            </a:r>
          </a:p>
          <a:p>
            <a:r>
              <a:rPr lang="fr-FR" dirty="0" smtClean="0">
                <a:latin typeface="Arial Narrow" pitchFamily="34" charset="0"/>
              </a:rPr>
              <a:t>Préconisation </a:t>
            </a:r>
            <a:r>
              <a:rPr lang="fr-FR" dirty="0">
                <a:latin typeface="Arial Narrow" pitchFamily="34" charset="0"/>
              </a:rPr>
              <a:t>n° 22 : Organiser, systématiquement, en amont de la saison de baignade, des exercices de simulation mobilisant les encadrants et les acteurs de la « chaîne de secours » afin de sécuriser au mieux les </a:t>
            </a:r>
            <a:r>
              <a:rPr lang="fr-FR" dirty="0" smtClean="0">
                <a:latin typeface="Arial Narrow" pitchFamily="34" charset="0"/>
              </a:rPr>
              <a:t>lieux</a:t>
            </a:r>
            <a:r>
              <a:rPr lang="fr-FR" dirty="0">
                <a:latin typeface="Arial Narrow" pitchFamily="34" charset="0"/>
              </a:rPr>
              <a:t>;</a:t>
            </a:r>
            <a:endParaRPr lang="fr-FR" dirty="0" smtClean="0">
              <a:latin typeface="Arial Narrow" pitchFamily="34" charset="0"/>
            </a:endParaRPr>
          </a:p>
          <a:p>
            <a:r>
              <a:rPr lang="fr-FR" dirty="0" smtClean="0">
                <a:latin typeface="Arial Narrow" pitchFamily="34" charset="0"/>
              </a:rPr>
              <a:t>Préconisation </a:t>
            </a:r>
            <a:r>
              <a:rPr lang="fr-FR" dirty="0">
                <a:latin typeface="Arial Narrow" pitchFamily="34" charset="0"/>
              </a:rPr>
              <a:t>n° 23 : Adapter la surveillance des zones de baignade aux conditions climatiques au-delà de la (seule) période </a:t>
            </a:r>
            <a:r>
              <a:rPr lang="fr-FR" dirty="0" smtClean="0">
                <a:latin typeface="Arial Narrow" pitchFamily="34" charset="0"/>
              </a:rPr>
              <a:t>estivale</a:t>
            </a:r>
            <a:r>
              <a:rPr lang="fr-FR" dirty="0">
                <a:latin typeface="Arial Narrow" pitchFamily="34" charset="0"/>
              </a:rPr>
              <a:t>;</a:t>
            </a:r>
            <a:endParaRPr lang="fr-FR" dirty="0" smtClean="0">
              <a:latin typeface="Arial Narrow" pitchFamily="34" charset="0"/>
            </a:endParaRPr>
          </a:p>
          <a:p>
            <a:r>
              <a:rPr lang="fr-FR" dirty="0" smtClean="0">
                <a:latin typeface="Arial Narrow" pitchFamily="34" charset="0"/>
              </a:rPr>
              <a:t>Préconisation </a:t>
            </a:r>
            <a:r>
              <a:rPr lang="fr-FR" dirty="0">
                <a:latin typeface="Arial Narrow" pitchFamily="34" charset="0"/>
              </a:rPr>
              <a:t>n° 24 : Évaluer l’efficience des contrôles réalisés, à chaque période estivale, en matière d’activités aquatiques par les services </a:t>
            </a:r>
            <a:r>
              <a:rPr lang="fr-FR" dirty="0" smtClean="0">
                <a:latin typeface="Arial Narrow" pitchFamily="34" charset="0"/>
              </a:rPr>
              <a:t>de la protection civile.</a:t>
            </a:r>
            <a:endParaRPr lang="fr-FR" dirty="0">
              <a:latin typeface="Arial Narrow" pitchFamily="34" charset="0"/>
            </a:endParaRPr>
          </a:p>
          <a:p>
            <a:endParaRPr lang="en-ZA" dirty="0"/>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624241" cy="6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8180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texte 2"/>
          <p:cNvSpPr>
            <a:spLocks noGrp="1"/>
          </p:cNvSpPr>
          <p:nvPr>
            <p:ph type="body" sz="half" idx="2"/>
          </p:nvPr>
        </p:nvSpPr>
        <p:spPr/>
        <p:txBody>
          <a:bodyPr/>
          <a:lstStyle/>
          <a:p>
            <a:endParaRPr lang="en-ZA" dirty="0"/>
          </a:p>
        </p:txBody>
      </p:sp>
      <p:sp>
        <p:nvSpPr>
          <p:cNvPr id="4" name="Espace réservé du contenu 3"/>
          <p:cNvSpPr>
            <a:spLocks noGrp="1"/>
          </p:cNvSpPr>
          <p:nvPr>
            <p:ph sz="quarter" idx="13"/>
          </p:nvPr>
        </p:nvSpPr>
        <p:spPr/>
        <p:txBody>
          <a:bodyPr/>
          <a:lstStyle/>
          <a:p>
            <a:endParaRPr lang="en-ZA"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641226"/>
            <a:ext cx="3816085" cy="2146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2877801"/>
            <a:ext cx="4439816" cy="2962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F87B083E-D498-4BDF-ABF3-3B7227318789" descr="F87B083E-D498-4BDF-ABF3-3B722731878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7" y="23060"/>
            <a:ext cx="648071" cy="64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553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solidFill>
                  <a:srgbClr val="0070C0"/>
                </a:solidFill>
                <a:latin typeface="Arial Narrow" pitchFamily="34" charset="0"/>
              </a:rPr>
              <a:t>CONCLUSION</a:t>
            </a:r>
            <a:endParaRPr lang="en-ZA" dirty="0">
              <a:solidFill>
                <a:srgbClr val="0070C0"/>
              </a:solidFill>
              <a:latin typeface="Arial Narrow" pitchFamily="34" charset="0"/>
            </a:endParaRPr>
          </a:p>
        </p:txBody>
      </p:sp>
      <p:sp>
        <p:nvSpPr>
          <p:cNvPr id="3" name="Espace réservé du contenu 2"/>
          <p:cNvSpPr>
            <a:spLocks noGrp="1"/>
          </p:cNvSpPr>
          <p:nvPr>
            <p:ph idx="1"/>
          </p:nvPr>
        </p:nvSpPr>
        <p:spPr/>
        <p:txBody>
          <a:bodyPr>
            <a:normAutofit fontScale="62500" lnSpcReduction="20000"/>
          </a:bodyPr>
          <a:lstStyle/>
          <a:p>
            <a:r>
              <a:rPr lang="fr-FR" b="1" u="sng" dirty="0">
                <a:latin typeface="Arial Narrow" pitchFamily="34" charset="0"/>
              </a:rPr>
              <a:t>Investir dans la prévention et </a:t>
            </a:r>
            <a:r>
              <a:rPr lang="fr-FR" b="1" u="sng" dirty="0" smtClean="0">
                <a:latin typeface="Arial Narrow" pitchFamily="34" charset="0"/>
              </a:rPr>
              <a:t>l’éducation;</a:t>
            </a:r>
            <a:endParaRPr lang="fr-FR" b="1" u="sng" dirty="0">
              <a:latin typeface="Arial Narrow" pitchFamily="34" charset="0"/>
            </a:endParaRPr>
          </a:p>
          <a:p>
            <a:r>
              <a:rPr lang="fr-FR" dirty="0">
                <a:latin typeface="Arial Narrow" pitchFamily="34" charset="0"/>
              </a:rPr>
              <a:t>À l’issue de ses investigations, la mission souligne qu’une politique publique de lutte contre les </a:t>
            </a:r>
            <a:r>
              <a:rPr lang="fr-FR" dirty="0" smtClean="0">
                <a:latin typeface="Arial Narrow" pitchFamily="34" charset="0"/>
              </a:rPr>
              <a:t>noyades, pour </a:t>
            </a:r>
            <a:r>
              <a:rPr lang="fr-FR" dirty="0">
                <a:latin typeface="Arial Narrow" pitchFamily="34" charset="0"/>
              </a:rPr>
              <a:t>être efficiente, suppose une convergence des objectifs et des moyens de l’action </a:t>
            </a:r>
            <a:r>
              <a:rPr lang="fr-FR" dirty="0" smtClean="0">
                <a:latin typeface="Arial Narrow" pitchFamily="34" charset="0"/>
              </a:rPr>
              <a:t>publique, particulièrement </a:t>
            </a:r>
            <a:r>
              <a:rPr lang="fr-FR" dirty="0">
                <a:latin typeface="Arial Narrow" pitchFamily="34" charset="0"/>
              </a:rPr>
              <a:t>dans la prévention et </a:t>
            </a:r>
            <a:r>
              <a:rPr lang="fr-FR" dirty="0" smtClean="0">
                <a:latin typeface="Arial Narrow" pitchFamily="34" charset="0"/>
              </a:rPr>
              <a:t>l’éducation;</a:t>
            </a:r>
            <a:endParaRPr lang="fr-FR" dirty="0">
              <a:latin typeface="Arial Narrow" pitchFamily="34" charset="0"/>
            </a:endParaRPr>
          </a:p>
          <a:p>
            <a:r>
              <a:rPr lang="fr-FR" dirty="0">
                <a:latin typeface="Arial Narrow" pitchFamily="34" charset="0"/>
              </a:rPr>
              <a:t>Elle souligne que cette démarche doit pleinement prendre appui sur une responsabilisation de </a:t>
            </a:r>
            <a:r>
              <a:rPr lang="fr-FR" dirty="0" smtClean="0">
                <a:latin typeface="Arial Narrow" pitchFamily="34" charset="0"/>
              </a:rPr>
              <a:t>l’ensemble de </a:t>
            </a:r>
            <a:r>
              <a:rPr lang="fr-FR" dirty="0">
                <a:latin typeface="Arial Narrow" pitchFamily="34" charset="0"/>
              </a:rPr>
              <a:t>la population dans la surveillance (des enfants et des proches), l’apprentissage de la nage, </a:t>
            </a:r>
            <a:r>
              <a:rPr lang="fr-FR" dirty="0" smtClean="0">
                <a:latin typeface="Arial Narrow" pitchFamily="34" charset="0"/>
              </a:rPr>
              <a:t>la compétence </a:t>
            </a:r>
            <a:r>
              <a:rPr lang="fr-FR" dirty="0">
                <a:latin typeface="Arial Narrow" pitchFamily="34" charset="0"/>
              </a:rPr>
              <a:t>à porter secours et le respect des normes et dispositifs de </a:t>
            </a:r>
            <a:r>
              <a:rPr lang="fr-FR" dirty="0" smtClean="0">
                <a:latin typeface="Arial Narrow" pitchFamily="34" charset="0"/>
              </a:rPr>
              <a:t>sécurité;</a:t>
            </a:r>
            <a:endParaRPr lang="fr-FR" dirty="0">
              <a:latin typeface="Arial Narrow" pitchFamily="34" charset="0"/>
            </a:endParaRPr>
          </a:p>
          <a:p>
            <a:r>
              <a:rPr lang="fr-FR" dirty="0">
                <a:latin typeface="Arial Narrow" pitchFamily="34" charset="0"/>
              </a:rPr>
              <a:t>La mission a acquis la conviction que la grande majorité des noyades accidentelles observées aurait pu </a:t>
            </a:r>
            <a:r>
              <a:rPr lang="fr-FR" dirty="0" smtClean="0">
                <a:latin typeface="Arial Narrow" pitchFamily="34" charset="0"/>
              </a:rPr>
              <a:t>être évitée;</a:t>
            </a:r>
            <a:endParaRPr lang="fr-FR" dirty="0">
              <a:latin typeface="Arial Narrow" pitchFamily="34" charset="0"/>
            </a:endParaRPr>
          </a:p>
          <a:p>
            <a:r>
              <a:rPr lang="fr-FR" dirty="0">
                <a:latin typeface="Arial Narrow" pitchFamily="34" charset="0"/>
              </a:rPr>
              <a:t>Elle est persuadée que la mise en œuvre volontariste et rigoureuse de mesures précises et exigeantes </a:t>
            </a:r>
            <a:r>
              <a:rPr lang="fr-FR" dirty="0" smtClean="0">
                <a:latin typeface="Arial Narrow" pitchFamily="34" charset="0"/>
              </a:rPr>
              <a:t>peut directement </a:t>
            </a:r>
            <a:r>
              <a:rPr lang="fr-FR" dirty="0">
                <a:latin typeface="Arial Narrow" pitchFamily="34" charset="0"/>
              </a:rPr>
              <a:t>contribuer à éviter des </a:t>
            </a:r>
            <a:r>
              <a:rPr lang="fr-FR" dirty="0" smtClean="0">
                <a:latin typeface="Arial Narrow" pitchFamily="34" charset="0"/>
              </a:rPr>
              <a:t>drames</a:t>
            </a:r>
            <a:r>
              <a:rPr lang="fr-FR" dirty="0">
                <a:latin typeface="Arial Narrow" pitchFamily="34" charset="0"/>
              </a:rPr>
              <a:t>;</a:t>
            </a:r>
            <a:endParaRPr lang="fr-FR" dirty="0" smtClean="0">
              <a:latin typeface="Arial Narrow" pitchFamily="34" charset="0"/>
            </a:endParaRPr>
          </a:p>
          <a:p>
            <a:r>
              <a:rPr lang="fr-FR" dirty="0" smtClean="0">
                <a:latin typeface="Arial Narrow" pitchFamily="34" charset="0"/>
              </a:rPr>
              <a:t>Egalement persuadée que le sauvetage sportif contribue mondialement a la prévention de la noyade.</a:t>
            </a:r>
            <a:endParaRPr lang="en-ZA" dirty="0">
              <a:latin typeface="Arial Narrow" pitchFamily="34" charset="0"/>
            </a:endParaRPr>
          </a:p>
        </p:txBody>
      </p:sp>
      <p:pic>
        <p:nvPicPr>
          <p:cNvPr id="4"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648071" cy="64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4342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ZA"/>
          </a:p>
        </p:txBody>
      </p:sp>
      <p:sp>
        <p:nvSpPr>
          <p:cNvPr id="3" name="Espace réservé du contenu 2"/>
          <p:cNvSpPr>
            <a:spLocks noGrp="1"/>
          </p:cNvSpPr>
          <p:nvPr>
            <p:ph idx="1"/>
          </p:nvPr>
        </p:nvSpPr>
        <p:spPr/>
        <p:txBody>
          <a:bodyPr/>
          <a:lstStyle/>
          <a:p>
            <a:endParaRPr lang="en-ZA" dirty="0"/>
          </a:p>
        </p:txBody>
      </p:sp>
      <p:pic>
        <p:nvPicPr>
          <p:cNvPr id="5" name="F87B083E-D498-4BDF-ABF3-3B7227318789" descr="F87B083E-D498-4BDF-ABF3-3B722731878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7" y="23060"/>
            <a:ext cx="528629" cy="52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 y="738188"/>
            <a:ext cx="7639050" cy="538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98745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Cravate noir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236</TotalTime>
  <Words>2425</Words>
  <Application>Microsoft Office PowerPoint</Application>
  <PresentationFormat>Affichage à l'écran (4:3)</PresentationFormat>
  <Paragraphs>106</Paragraphs>
  <Slides>23</Slides>
  <Notes>0</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Couture</vt:lpstr>
      <vt:lpstr>RESOLUTION DES NATIONS UNIES UNITED NATIONS RESOLUTION</vt:lpstr>
      <vt:lpstr>HISTORIQUE</vt:lpstr>
      <vt:lpstr>ENGAGEMENT DE LA CAS</vt:lpstr>
      <vt:lpstr>Présentation PowerPoint</vt:lpstr>
      <vt:lpstr>ENGAGEMENT </vt:lpstr>
      <vt:lpstr>Présentation PowerPoint</vt:lpstr>
      <vt:lpstr>CONSIDERATIONS</vt:lpstr>
      <vt:lpstr>AUTRES CONSIDERATIONS</vt:lpstr>
      <vt:lpstr>Présentation PowerPoint</vt:lpstr>
      <vt:lpstr>PLANS ACTION DE LA CAS</vt:lpstr>
      <vt:lpstr>PLANS ACTION DE LA CAS</vt:lpstr>
      <vt:lpstr>OMS ET NATIONS UNIES</vt:lpstr>
      <vt:lpstr>Présentation PowerPoint</vt:lpstr>
      <vt:lpstr>JOURNEE MONDIALE</vt:lpstr>
      <vt:lpstr> PRECONISATIONS</vt:lpstr>
      <vt:lpstr>PRECONISATIONS</vt:lpstr>
      <vt:lpstr>PRECONISATIONS</vt:lpstr>
      <vt:lpstr>Présentation PowerPoint</vt:lpstr>
      <vt:lpstr>PRECONISATIONS</vt:lpstr>
      <vt:lpstr>PRECONISATIONS</vt:lpstr>
      <vt:lpstr>Présentation PowerPoint</vt:lpstr>
      <vt:lpstr>CONCLUSION</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RESOLUTION DES NATIONS UNIES SUR LA PREVENTION DE LA NOYADE</dc:title>
  <dc:creator>surface</dc:creator>
  <cp:lastModifiedBy>surface</cp:lastModifiedBy>
  <cp:revision>26</cp:revision>
  <dcterms:created xsi:type="dcterms:W3CDTF">2021-05-09T13:14:55Z</dcterms:created>
  <dcterms:modified xsi:type="dcterms:W3CDTF">2021-07-21T22:06:30Z</dcterms:modified>
</cp:coreProperties>
</file>